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43"/>
  </p:notesMasterIdLst>
  <p:handoutMasterIdLst>
    <p:handoutMasterId r:id="rId44"/>
  </p:handoutMasterIdLst>
  <p:sldIdLst>
    <p:sldId id="256" r:id="rId2"/>
    <p:sldId id="943" r:id="rId3"/>
    <p:sldId id="299" r:id="rId4"/>
    <p:sldId id="259" r:id="rId5"/>
    <p:sldId id="941" r:id="rId6"/>
    <p:sldId id="301" r:id="rId7"/>
    <p:sldId id="292" r:id="rId8"/>
    <p:sldId id="280" r:id="rId9"/>
    <p:sldId id="260" r:id="rId10"/>
    <p:sldId id="294" r:id="rId11"/>
    <p:sldId id="281" r:id="rId12"/>
    <p:sldId id="295" r:id="rId13"/>
    <p:sldId id="297" r:id="rId14"/>
    <p:sldId id="942" r:id="rId15"/>
    <p:sldId id="296" r:id="rId16"/>
    <p:sldId id="939" r:id="rId17"/>
    <p:sldId id="282" r:id="rId18"/>
    <p:sldId id="291" r:id="rId19"/>
    <p:sldId id="293" r:id="rId20"/>
    <p:sldId id="275" r:id="rId21"/>
    <p:sldId id="265" r:id="rId22"/>
    <p:sldId id="300" r:id="rId23"/>
    <p:sldId id="258" r:id="rId24"/>
    <p:sldId id="269" r:id="rId25"/>
    <p:sldId id="267" r:id="rId26"/>
    <p:sldId id="283" r:id="rId27"/>
    <p:sldId id="284" r:id="rId28"/>
    <p:sldId id="270" r:id="rId29"/>
    <p:sldId id="274" r:id="rId30"/>
    <p:sldId id="276" r:id="rId31"/>
    <p:sldId id="277" r:id="rId32"/>
    <p:sldId id="278" r:id="rId33"/>
    <p:sldId id="279" r:id="rId34"/>
    <p:sldId id="273" r:id="rId35"/>
    <p:sldId id="285" r:id="rId36"/>
    <p:sldId id="286" r:id="rId37"/>
    <p:sldId id="287" r:id="rId38"/>
    <p:sldId id="271" r:id="rId39"/>
    <p:sldId id="288" r:id="rId40"/>
    <p:sldId id="28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60A1"/>
    <a:srgbClr val="333F50"/>
    <a:srgbClr val="527699"/>
    <a:srgbClr val="3B7CC0"/>
    <a:srgbClr val="B48736"/>
    <a:srgbClr val="FF9900"/>
    <a:srgbClr val="41A940"/>
    <a:srgbClr val="51534A"/>
    <a:srgbClr val="ED1C5F"/>
    <a:srgbClr val="2E3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6833C6-C94F-4544-B8AD-9C789AECD2CD}" v="9" dt="2019-12-05T16:40:18.118"/>
  </p1510:revLst>
</p1510:revInfo>
</file>

<file path=ppt/tableStyles.xml><?xml version="1.0" encoding="utf-8"?>
<a:tblStyleLst xmlns:a="http://schemas.openxmlformats.org/drawingml/2006/main" def="{02095863-916D-48B5-89B3-6FB9AD9C6B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2095863-916D-48B5-89B3-6FB9AD9C6B5C}" styleName="Sage Basic Style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firstRow>
      <a:tcTxStyle b="on">
        <a:fontRef idx="minor">
          <a:prstClr val="black"/>
        </a:fontRef>
        <a:schemeClr val="lt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>
              <a:noFill/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5" autoAdjust="0"/>
  </p:normalViewPr>
  <p:slideViewPr>
    <p:cSldViewPr showGuides="1">
      <p:cViewPr varScale="1">
        <p:scale>
          <a:sx n="107" d="100"/>
          <a:sy n="107" d="100"/>
        </p:scale>
        <p:origin x="61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97-43AC-9F32-209503D017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97-43AC-9F32-209503D017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97-43AC-9F32-209503D017D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97-43AC-9F32-209503D017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97-43AC-9F32-209503D017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680958248"/>
        <c:axId val="680954640"/>
      </c:barChart>
      <c:catAx>
        <c:axId val="6809582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80954640"/>
        <c:crosses val="autoZero"/>
        <c:auto val="1"/>
        <c:lblAlgn val="ctr"/>
        <c:lblOffset val="100"/>
        <c:noMultiLvlLbl val="0"/>
      </c:catAx>
      <c:valAx>
        <c:axId val="680954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0958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1FFEC-B6C9-462F-8002-C26AF7892C3A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7424FD8-76DD-4857-8057-FD4B03D78DB9}">
      <dgm:prSet phldrT="[Text]" custT="1"/>
      <dgm:spPr/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Engagement Data</a:t>
          </a:r>
        </a:p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Data we collect to engage and transact with our customers (leads, billing, service etc.) and to drive our marketing activities</a:t>
          </a:r>
        </a:p>
      </dgm:t>
    </dgm:pt>
    <dgm:pt modelId="{B3D7A8EB-39EA-4025-BA08-E36F336D7391}" type="parTrans" cxnId="{431CCB44-82E8-41BE-A7ED-E3FC31CBB7A6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4CA195-2D13-4D7B-AF99-625CF068A201}" type="sibTrans" cxnId="{431CCB44-82E8-41BE-A7ED-E3FC31CBB7A6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08BE51-AEEC-4558-831E-500CE2270E60}">
      <dgm:prSet phldrT="[Text]" custT="1"/>
      <dgm:spPr/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Product Usage Data</a:t>
          </a:r>
        </a:p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Data we collect on how our customers use our software aka telemetry</a:t>
          </a:r>
        </a:p>
      </dgm:t>
    </dgm:pt>
    <dgm:pt modelId="{CBA540CA-9A89-4BA9-A6E3-C48EC049CC84}" type="parTrans" cxnId="{C519F794-1087-4F3A-9889-DA6AA7E0A56F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402BF9-2B7A-4446-9341-A9FB2685216B}" type="sibTrans" cxnId="{C519F794-1087-4F3A-9889-DA6AA7E0A56F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62CD85-7DF5-4998-9C1D-F977F4900B1F}">
      <dgm:prSet phldrT="[Text]" custT="1"/>
      <dgm:spPr/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Meta Data</a:t>
          </a:r>
        </a:p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Data we collect on  where our customer data is stored to answer GDPR / compliance data subject requests</a:t>
          </a:r>
        </a:p>
      </dgm:t>
    </dgm:pt>
    <dgm:pt modelId="{99CFA12E-B5E3-465B-9527-D218FDA444D1}" type="parTrans" cxnId="{25EE8423-4F8D-4B58-BD2D-E1F5FDD6F1F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D94DD1-145E-4453-BE79-FD15C8B887E3}" type="sibTrans" cxnId="{25EE8423-4F8D-4B58-BD2D-E1F5FDD6F1F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45D830-0D36-4A5C-BE78-A18F367D3118}">
      <dgm:prSet phldrT="[Text]" custT="1"/>
      <dgm:spPr/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Customer’s Own Data</a:t>
          </a:r>
        </a:p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Data we collect for, and data we collect to safeguard, collective intelligence and Machine Learning.</a:t>
          </a:r>
        </a:p>
      </dgm:t>
    </dgm:pt>
    <dgm:pt modelId="{24E34EC6-CCD2-4DB0-B7CA-E95630C5C20F}" type="parTrans" cxnId="{4D4B28C7-62C1-4FFB-A312-C4AC5891859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0F66F2-EE9D-47C8-84A8-46F122C870AF}" type="sibTrans" cxnId="{4D4B28C7-62C1-4FFB-A312-C4AC5891859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DA1B46-C445-4653-887E-54A722DD0007}" type="pres">
      <dgm:prSet presAssocID="{A861FFEC-B6C9-462F-8002-C26AF7892C3A}" presName="diagram" presStyleCnt="0">
        <dgm:presLayoutVars>
          <dgm:dir/>
          <dgm:resizeHandles val="exact"/>
        </dgm:presLayoutVars>
      </dgm:prSet>
      <dgm:spPr/>
    </dgm:pt>
    <dgm:pt modelId="{37A14DD0-0F43-4DAB-A0CD-34553EC99ABC}" type="pres">
      <dgm:prSet presAssocID="{C7424FD8-76DD-4857-8057-FD4B03D78DB9}" presName="node" presStyleLbl="node1" presStyleIdx="0" presStyleCnt="4" custScaleX="268061" custScaleY="275007">
        <dgm:presLayoutVars>
          <dgm:bulletEnabled val="1"/>
        </dgm:presLayoutVars>
      </dgm:prSet>
      <dgm:spPr/>
    </dgm:pt>
    <dgm:pt modelId="{68C41E10-A5B7-4A18-994D-D75058D3A553}" type="pres">
      <dgm:prSet presAssocID="{BD4CA195-2D13-4D7B-AF99-625CF068A201}" presName="sibTrans" presStyleCnt="0"/>
      <dgm:spPr/>
    </dgm:pt>
    <dgm:pt modelId="{62FC40E4-D0F2-4E3C-83D5-4DF7F39D851A}" type="pres">
      <dgm:prSet presAssocID="{C608BE51-AEEC-4558-831E-500CE2270E60}" presName="node" presStyleLbl="node1" presStyleIdx="1" presStyleCnt="4" custScaleX="268061" custScaleY="275007">
        <dgm:presLayoutVars>
          <dgm:bulletEnabled val="1"/>
        </dgm:presLayoutVars>
      </dgm:prSet>
      <dgm:spPr/>
    </dgm:pt>
    <dgm:pt modelId="{64E6DF7E-BF58-43A4-B61A-F7971E67188B}" type="pres">
      <dgm:prSet presAssocID="{7B402BF9-2B7A-4446-9341-A9FB2685216B}" presName="sibTrans" presStyleCnt="0"/>
      <dgm:spPr/>
    </dgm:pt>
    <dgm:pt modelId="{A476A421-98D9-46C0-95E0-CD59B3AD082E}" type="pres">
      <dgm:prSet presAssocID="{5662CD85-7DF5-4998-9C1D-F977F4900B1F}" presName="node" presStyleLbl="node1" presStyleIdx="2" presStyleCnt="4" custScaleX="268061" custScaleY="275007">
        <dgm:presLayoutVars>
          <dgm:bulletEnabled val="1"/>
        </dgm:presLayoutVars>
      </dgm:prSet>
      <dgm:spPr/>
    </dgm:pt>
    <dgm:pt modelId="{E0165644-3A36-48C3-A5D7-C4FABEDF38C7}" type="pres">
      <dgm:prSet presAssocID="{F7D94DD1-145E-4453-BE79-FD15C8B887E3}" presName="sibTrans" presStyleCnt="0"/>
      <dgm:spPr/>
    </dgm:pt>
    <dgm:pt modelId="{0F51347F-5B8E-4E3D-8CC7-EF82AD2608BE}" type="pres">
      <dgm:prSet presAssocID="{8745D830-0D36-4A5C-BE78-A18F367D3118}" presName="node" presStyleLbl="node1" presStyleIdx="3" presStyleCnt="4" custScaleX="268061" custScaleY="275007">
        <dgm:presLayoutVars>
          <dgm:bulletEnabled val="1"/>
        </dgm:presLayoutVars>
      </dgm:prSet>
      <dgm:spPr/>
    </dgm:pt>
  </dgm:ptLst>
  <dgm:cxnLst>
    <dgm:cxn modelId="{2AEA1E07-7801-4342-81AF-ED89BAC11698}" type="presOf" srcId="{8745D830-0D36-4A5C-BE78-A18F367D3118}" destId="{0F51347F-5B8E-4E3D-8CC7-EF82AD2608BE}" srcOrd="0" destOrd="0" presId="urn:microsoft.com/office/officeart/2005/8/layout/default"/>
    <dgm:cxn modelId="{DF6E9A11-6FDC-44B2-8AD6-ED700870F7EE}" type="presOf" srcId="{C608BE51-AEEC-4558-831E-500CE2270E60}" destId="{62FC40E4-D0F2-4E3C-83D5-4DF7F39D851A}" srcOrd="0" destOrd="0" presId="urn:microsoft.com/office/officeart/2005/8/layout/default"/>
    <dgm:cxn modelId="{6D84C616-00CD-4AB8-AAC3-2298DEF828C6}" type="presOf" srcId="{5662CD85-7DF5-4998-9C1D-F977F4900B1F}" destId="{A476A421-98D9-46C0-95E0-CD59B3AD082E}" srcOrd="0" destOrd="0" presId="urn:microsoft.com/office/officeart/2005/8/layout/default"/>
    <dgm:cxn modelId="{25EE8423-4F8D-4B58-BD2D-E1F5FDD6F1FC}" srcId="{A861FFEC-B6C9-462F-8002-C26AF7892C3A}" destId="{5662CD85-7DF5-4998-9C1D-F977F4900B1F}" srcOrd="2" destOrd="0" parTransId="{99CFA12E-B5E3-465B-9527-D218FDA444D1}" sibTransId="{F7D94DD1-145E-4453-BE79-FD15C8B887E3}"/>
    <dgm:cxn modelId="{431CCB44-82E8-41BE-A7ED-E3FC31CBB7A6}" srcId="{A861FFEC-B6C9-462F-8002-C26AF7892C3A}" destId="{C7424FD8-76DD-4857-8057-FD4B03D78DB9}" srcOrd="0" destOrd="0" parTransId="{B3D7A8EB-39EA-4025-BA08-E36F336D7391}" sibTransId="{BD4CA195-2D13-4D7B-AF99-625CF068A201}"/>
    <dgm:cxn modelId="{51922159-8333-4451-B8D4-8653688C5237}" type="presOf" srcId="{A861FFEC-B6C9-462F-8002-C26AF7892C3A}" destId="{85DA1B46-C445-4653-887E-54A722DD0007}" srcOrd="0" destOrd="0" presId="urn:microsoft.com/office/officeart/2005/8/layout/default"/>
    <dgm:cxn modelId="{C519F794-1087-4F3A-9889-DA6AA7E0A56F}" srcId="{A861FFEC-B6C9-462F-8002-C26AF7892C3A}" destId="{C608BE51-AEEC-4558-831E-500CE2270E60}" srcOrd="1" destOrd="0" parTransId="{CBA540CA-9A89-4BA9-A6E3-C48EC049CC84}" sibTransId="{7B402BF9-2B7A-4446-9341-A9FB2685216B}"/>
    <dgm:cxn modelId="{4D4B28C7-62C1-4FFB-A312-C4AC5891859C}" srcId="{A861FFEC-B6C9-462F-8002-C26AF7892C3A}" destId="{8745D830-0D36-4A5C-BE78-A18F367D3118}" srcOrd="3" destOrd="0" parTransId="{24E34EC6-CCD2-4DB0-B7CA-E95630C5C20F}" sibTransId="{DD0F66F2-EE9D-47C8-84A8-46F122C870AF}"/>
    <dgm:cxn modelId="{C28D1EDD-12A4-4D21-AB23-06C504E76CA7}" type="presOf" srcId="{C7424FD8-76DD-4857-8057-FD4B03D78DB9}" destId="{37A14DD0-0F43-4DAB-A0CD-34553EC99ABC}" srcOrd="0" destOrd="0" presId="urn:microsoft.com/office/officeart/2005/8/layout/default"/>
    <dgm:cxn modelId="{1283D67E-B921-47DD-B338-66E9DEDFD0BC}" type="presParOf" srcId="{85DA1B46-C445-4653-887E-54A722DD0007}" destId="{37A14DD0-0F43-4DAB-A0CD-34553EC99ABC}" srcOrd="0" destOrd="0" presId="urn:microsoft.com/office/officeart/2005/8/layout/default"/>
    <dgm:cxn modelId="{3B955D68-7322-4E70-804D-E16FCBF7B81F}" type="presParOf" srcId="{85DA1B46-C445-4653-887E-54A722DD0007}" destId="{68C41E10-A5B7-4A18-994D-D75058D3A553}" srcOrd="1" destOrd="0" presId="urn:microsoft.com/office/officeart/2005/8/layout/default"/>
    <dgm:cxn modelId="{ACC168F4-2CEA-4755-A996-DFA193E70EA2}" type="presParOf" srcId="{85DA1B46-C445-4653-887E-54A722DD0007}" destId="{62FC40E4-D0F2-4E3C-83D5-4DF7F39D851A}" srcOrd="2" destOrd="0" presId="urn:microsoft.com/office/officeart/2005/8/layout/default"/>
    <dgm:cxn modelId="{ABAECF75-FE2F-439F-B559-BC21D76C3B49}" type="presParOf" srcId="{85DA1B46-C445-4653-887E-54A722DD0007}" destId="{64E6DF7E-BF58-43A4-B61A-F7971E67188B}" srcOrd="3" destOrd="0" presId="urn:microsoft.com/office/officeart/2005/8/layout/default"/>
    <dgm:cxn modelId="{CE58DE98-A63D-4A40-94B8-9338DD586F52}" type="presParOf" srcId="{85DA1B46-C445-4653-887E-54A722DD0007}" destId="{A476A421-98D9-46C0-95E0-CD59B3AD082E}" srcOrd="4" destOrd="0" presId="urn:microsoft.com/office/officeart/2005/8/layout/default"/>
    <dgm:cxn modelId="{6AC69797-CB13-48C9-9363-31000017E904}" type="presParOf" srcId="{85DA1B46-C445-4653-887E-54A722DD0007}" destId="{E0165644-3A36-48C3-A5D7-C4FABEDF38C7}" srcOrd="5" destOrd="0" presId="urn:microsoft.com/office/officeart/2005/8/layout/default"/>
    <dgm:cxn modelId="{00CA0A08-CC39-4A4E-9C86-842EBFBD0945}" type="presParOf" srcId="{85DA1B46-C445-4653-887E-54A722DD0007}" destId="{0F51347F-5B8E-4E3D-8CC7-EF82AD2608B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14DD0-0F43-4DAB-A0CD-34553EC99ABC}">
      <dsp:nvSpPr>
        <dsp:cNvPr id="0" name=""/>
        <dsp:cNvSpPr/>
      </dsp:nvSpPr>
      <dsp:spPr>
        <a:xfrm>
          <a:off x="81" y="40132"/>
          <a:ext cx="3832638" cy="2359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Engagement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Data we collect to engage and transact with our customers (leads, billing, service etc.) and to drive our marketing activities</a:t>
          </a:r>
        </a:p>
      </dsp:txBody>
      <dsp:txXfrm>
        <a:off x="81" y="40132"/>
        <a:ext cx="3832638" cy="2359170"/>
      </dsp:txXfrm>
    </dsp:sp>
    <dsp:sp modelId="{62FC40E4-D0F2-4E3C-83D5-4DF7F39D851A}">
      <dsp:nvSpPr>
        <dsp:cNvPr id="0" name=""/>
        <dsp:cNvSpPr/>
      </dsp:nvSpPr>
      <dsp:spPr>
        <a:xfrm>
          <a:off x="3975696" y="40132"/>
          <a:ext cx="3832638" cy="2359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Product Usage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Data we collect on how our customers use our software aka telemetry</a:t>
          </a:r>
        </a:p>
      </dsp:txBody>
      <dsp:txXfrm>
        <a:off x="3975696" y="40132"/>
        <a:ext cx="3832638" cy="2359170"/>
      </dsp:txXfrm>
    </dsp:sp>
    <dsp:sp modelId="{A476A421-98D9-46C0-95E0-CD59B3AD082E}">
      <dsp:nvSpPr>
        <dsp:cNvPr id="0" name=""/>
        <dsp:cNvSpPr/>
      </dsp:nvSpPr>
      <dsp:spPr>
        <a:xfrm>
          <a:off x="81" y="2542278"/>
          <a:ext cx="3832638" cy="2359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Meta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Data we collect on  where our customer data is stored to answer GDPR / compliance data subject requests</a:t>
          </a:r>
        </a:p>
      </dsp:txBody>
      <dsp:txXfrm>
        <a:off x="81" y="2542278"/>
        <a:ext cx="3832638" cy="2359170"/>
      </dsp:txXfrm>
    </dsp:sp>
    <dsp:sp modelId="{0F51347F-5B8E-4E3D-8CC7-EF82AD2608BE}">
      <dsp:nvSpPr>
        <dsp:cNvPr id="0" name=""/>
        <dsp:cNvSpPr/>
      </dsp:nvSpPr>
      <dsp:spPr>
        <a:xfrm>
          <a:off x="3975696" y="2542278"/>
          <a:ext cx="3832638" cy="2359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Customer’s Own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Data we collect for, and data we collect to safeguard, collective intelligence and Machine Learning.</a:t>
          </a:r>
        </a:p>
      </dsp:txBody>
      <dsp:txXfrm>
        <a:off x="3975696" y="2542278"/>
        <a:ext cx="3832638" cy="2359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3666B-85D6-6645-ADA4-E0088834153F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10545-018B-9B41-83C4-633863149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69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69956-1D35-48D8-975B-008F541E06B3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9E77B-23F2-4D26-B3FA-6109AB5D8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9E77B-23F2-4D26-B3FA-6109AB5D813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33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4484-707C-45FF-9423-17BDDAAFF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FA02C-E50D-C97D-D035-EAC21A90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15B6-CAF9-C09A-8BB2-9E3BC02F3B72}"/>
              </a:ext>
            </a:extLst>
          </p:cNvPr>
          <p:cNvSpPr/>
          <p:nvPr/>
        </p:nvSpPr>
        <p:spPr>
          <a:xfrm>
            <a:off x="-1" y="6145619"/>
            <a:ext cx="12192001" cy="7123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F624B03-884B-49CD-95C2-F88D84AFA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63" y="6312683"/>
            <a:ext cx="2310063" cy="360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0D605A-4EC2-9EEB-A0A8-EEE5BD6FBB31}"/>
              </a:ext>
            </a:extLst>
          </p:cNvPr>
          <p:cNvSpPr txBox="1"/>
          <p:nvPr/>
        </p:nvSpPr>
        <p:spPr>
          <a:xfrm rot="10800000" flipV="1">
            <a:off x="5646821" y="6349901"/>
            <a:ext cx="63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>
                <a:solidFill>
                  <a:schemeClr val="bg1"/>
                </a:solidFill>
                <a:latin typeface="Source Sans Pro Light" panose="020F0502020204030204" pitchFamily="34" charset="0"/>
              </a:rPr>
              <a:t>Copyright © Hocking Digital.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0528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F7A7-6EE6-9175-EE1D-93B02019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37351"/>
            <a:ext cx="4443551" cy="172004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6AF41-07F4-6879-98B2-A0ADEF9DA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337351"/>
            <a:ext cx="6680338" cy="55236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C7F3E-1DF7-E896-1534-F826B7B9D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8474" y="2057400"/>
            <a:ext cx="444355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800B5A-62E2-EEA7-628A-30CFA9DF5059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00152B-D5C0-8A44-3E2F-BEB0804EA807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45C0654-D044-DC6B-1B20-D82EE7B72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AB68C1-F964-7E78-D9A2-F6515498B0F6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86304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B0F8-0C44-0951-B646-30C6A1B8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3F647-6277-9009-4D78-CABCC7D24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28473" y="1376039"/>
            <a:ext cx="11505459" cy="4584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CCC556-45FF-7D3A-40B6-4C7BA7C01FB3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D9FDA2-9157-E356-7A17-E81CB6C44BD2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8FE2214-4C38-61CB-64E8-8A98A5CC3C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CCF03A-2DDA-04CB-8A15-23FD3C075580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066325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9705E-A350-7C5D-4F1E-81997F548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109034" cy="5595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606FE-6E1C-71EC-E2BF-CCF9D4479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92963" y="365125"/>
            <a:ext cx="8279537" cy="5595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14F59-BF6C-9ADE-8935-0C74115B35F4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CFCE79-8E85-A286-F6D8-B0C54CF3FA41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D01B8A7-C0F5-EE9B-5E1D-3DD888F7B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4EEEC8-CC28-855B-FDA4-59A627CD8C26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75030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A57B-604D-9073-6128-0F3642CC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B2D07-0B5B-3B14-36AE-BD7459B1A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3" y="1376039"/>
            <a:ext cx="11505459" cy="458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339469-1A0B-A224-9A2B-CA8247CEA7CF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2F74F4-35D5-0088-8EC9-7A2E5FA1DCBC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38E03B6-0787-6658-2F68-6E96F25E9F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A52670-1514-016D-87CC-FBB10BB0E055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68593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9B25-D81E-0E4B-CB53-EE57C0BD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4B1E1-EC80-333C-A118-89773C5B8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2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D38546-125D-6FE2-E6CC-548C735D97F4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4A569-E564-3AA9-335A-CD775F68F151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6F66EEA-2E17-9C75-EBCB-F026C57074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7C948F-1B0B-D901-6F7A-3F0107BD0608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636806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684D-44D5-B916-DB15-C82B0B9E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5"/>
            <a:ext cx="11505460" cy="815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EB25-D0D4-372B-D219-1A9081D77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474" y="1384917"/>
            <a:ext cx="5691326" cy="4607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C0305-385E-29B3-5122-74F7ED0BC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4917"/>
            <a:ext cx="5661734" cy="4607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79B6D-3319-FCEA-5872-15BAEEB629E9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3E93E6-68FB-B78E-1565-2C7AC634B4AB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A48EBD4-5E1C-35F2-8A56-932F96D722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B52040-03D6-CC80-4832-145F4ED992C5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509694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A74D-26C7-3AE9-B860-14591C88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6"/>
            <a:ext cx="11514338" cy="823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B2781-B7ED-1A9B-C05F-C673A54C8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188" y="1315597"/>
            <a:ext cx="564605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E535F-3033-9DB5-E04B-6FEFF0603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8474" y="2306573"/>
            <a:ext cx="5669101" cy="3712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0BDA8-D2E2-C552-030A-D572346A7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872" y="1315597"/>
            <a:ext cx="56729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C01DA-AEDC-C15E-9AC7-EBD173826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06573"/>
            <a:ext cx="5669101" cy="3712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9082F-D588-618A-8183-44DA3E0B6596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BEFBFF-2F35-CEEB-3BF2-7570CFAE3875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E290F8C-8571-B4BB-3F3D-445C971E7A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066270-45C2-7391-D191-5B22018F6828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39354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BFD2-2E27-8D07-372D-82B9AE07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682A46-8E7A-4DE5-E8C6-89EE205F7508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C38EF3-4979-3B4C-16C5-9150BD6CDFFD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BC15CB0-22F9-0094-A59E-30C777D8C2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8D9726-8210-674C-A293-B2B4A9646B31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715327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1B1190B-5ECE-9C05-8794-40D16B8109B2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DA554A-2AD0-36EA-0C7F-66BF116D2DB8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20174DF-7823-06C2-15A1-16B527CDD9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F9EF2A-BA7F-5C43-E0A2-9BA9779F8B9C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407537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23964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65B5-DDE8-D66B-B1E2-175E2794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4" y="328474"/>
            <a:ext cx="4479062" cy="17289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E1D9-3150-542B-B60B-89A4BBCA5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28475"/>
            <a:ext cx="6650746" cy="55325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1AAAA-343E-5294-5CA0-3A4A68D28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2964" y="2057400"/>
            <a:ext cx="44790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77D03-2B4B-4D49-3C21-1B453738B573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0365EC-0794-A53D-FE1F-E7DF6E202A19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3C301C5-9FE9-A17C-F9D1-A27F7B82D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1A8642-857D-30E6-D396-C6DE52CAD03B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4958419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53739B-8EA1-C4E4-4DF0-B9CBBF86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5"/>
            <a:ext cx="11505460" cy="815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28292-37A4-B9E9-5D43-345AD1603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73" y="1376039"/>
            <a:ext cx="11505459" cy="480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1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8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  <p15:guide id="7" orient="horz" pos="240" userDrawn="1">
          <p15:clr>
            <a:srgbClr val="F26B43"/>
          </p15:clr>
        </p15:guide>
        <p15:guide id="8" orient="horz" pos="1008" userDrawn="1">
          <p15:clr>
            <a:srgbClr val="F26B43"/>
          </p15:clr>
        </p15:guide>
        <p15:guide id="9" orient="horz" pos="2160" userDrawn="1">
          <p15:clr>
            <a:srgbClr val="F26B43"/>
          </p15:clr>
        </p15:guide>
        <p15:guide id="10" pos="3984" userDrawn="1">
          <p15:clr>
            <a:srgbClr val="F26B43"/>
          </p15:clr>
        </p15:guide>
        <p15:guide id="11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ckinsey.com/business-functions/digital-mckinsey/our-insights/big-data-the-next-frontier-for-innova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g"/><Relationship Id="rId7" Type="http://schemas.openxmlformats.org/officeDocument/2006/relationships/hyperlink" Target="https://www.google.com/url?sa=i&amp;rct=j&amp;q=&amp;esrc=s&amp;source=images&amp;cd=&amp;ved=2ahUKEwjPkfXMvOjhAhUIVhoKHfMkDokQjRx6BAgBEAU&amp;url=https%3A%2F%2Fbetanews.com%2F2014%2F05%2F30%2Fwindows-phone-gets-official-file-manager-the-unimaginatively-named-files%2F&amp;psig=AOvVaw1PqOhImIitesvMIu2RDk90&amp;ust=155618649066667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erian.co.uk/assets/data-quality/global-data-management-2018.pdf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Science Blueprint</a:t>
            </a:r>
          </a:p>
        </p:txBody>
      </p:sp>
    </p:spTree>
    <p:extLst>
      <p:ext uri="{BB962C8B-B14F-4D97-AF65-F5344CB8AC3E}">
        <p14:creationId xmlns:p14="http://schemas.microsoft.com/office/powerpoint/2010/main" val="181533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AD52FC-DA32-49EC-9EB8-5829706D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They’re Not Alone 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39C6A-4D68-409B-9274-964D9884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74" y="1188851"/>
            <a:ext cx="11505459" cy="368030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By 2009 the average US company with 1,000 employees was est. storing over 2,000 TB of Data*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26315-77F9-4864-A8D5-E0493910A372}"/>
              </a:ext>
            </a:extLst>
          </p:cNvPr>
          <p:cNvSpPr txBox="1"/>
          <p:nvPr/>
        </p:nvSpPr>
        <p:spPr>
          <a:xfrm>
            <a:off x="381000" y="5699076"/>
            <a:ext cx="9118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* McKinsey Global Institute </a:t>
            </a:r>
            <a:r>
              <a:rPr lang="en-GB" sz="1100" dirty="0">
                <a:hlinkClick r:id="rId2"/>
              </a:rPr>
              <a:t>(https://www.mckinsey.com/business-functions/digital-mckinsey/our-insights/big-data-the-next-frontier-for-innovation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73472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30E0-49B5-43A4-BCD0-342A0F86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88640"/>
            <a:ext cx="11505460" cy="527573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A New Approach ….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79DC4ABB-BF34-4EF7-AE6B-5D815A656C9A}"/>
              </a:ext>
            </a:extLst>
          </p:cNvPr>
          <p:cNvSpPr/>
          <p:nvPr/>
        </p:nvSpPr>
        <p:spPr>
          <a:xfrm>
            <a:off x="440804" y="3540547"/>
            <a:ext cx="4778896" cy="2487176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650BE9C5-1F00-43F4-AF1C-D715DE7DF839}"/>
              </a:ext>
            </a:extLst>
          </p:cNvPr>
          <p:cNvSpPr/>
          <p:nvPr/>
        </p:nvSpPr>
        <p:spPr>
          <a:xfrm rot="10800000">
            <a:off x="6900877" y="732235"/>
            <a:ext cx="4778896" cy="2487176"/>
          </a:xfrm>
          <a:prstGeom prst="snip1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342B2BC6-4815-425C-B958-F2C05C3784F7}"/>
              </a:ext>
            </a:extLst>
          </p:cNvPr>
          <p:cNvSpPr/>
          <p:nvPr/>
        </p:nvSpPr>
        <p:spPr>
          <a:xfrm rot="10800000" flipV="1">
            <a:off x="6900877" y="3540545"/>
            <a:ext cx="4778896" cy="2487177"/>
          </a:xfrm>
          <a:prstGeom prst="snip1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A3D94A4F-7808-423B-9B78-D75E4E812925}"/>
              </a:ext>
            </a:extLst>
          </p:cNvPr>
          <p:cNvSpPr/>
          <p:nvPr/>
        </p:nvSpPr>
        <p:spPr>
          <a:xfrm flipV="1">
            <a:off x="440804" y="732235"/>
            <a:ext cx="4778896" cy="2487176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56F189-EF55-45D1-A62F-63947ADE8618}"/>
              </a:ext>
            </a:extLst>
          </p:cNvPr>
          <p:cNvSpPr/>
          <p:nvPr/>
        </p:nvSpPr>
        <p:spPr>
          <a:xfrm>
            <a:off x="5375919" y="732235"/>
            <a:ext cx="1388799" cy="52954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037902-BF85-4E66-B2EF-BE72DF9FF091}"/>
              </a:ext>
            </a:extLst>
          </p:cNvPr>
          <p:cNvSpPr/>
          <p:nvPr/>
        </p:nvSpPr>
        <p:spPr>
          <a:xfrm>
            <a:off x="5127814" y="2460427"/>
            <a:ext cx="1872208" cy="18722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6647E-68CF-42AA-B30D-E7762EFEC6D7}"/>
              </a:ext>
            </a:extLst>
          </p:cNvPr>
          <p:cNvSpPr txBox="1"/>
          <p:nvPr/>
        </p:nvSpPr>
        <p:spPr>
          <a:xfrm>
            <a:off x="1882428" y="1621880"/>
            <a:ext cx="1895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Volume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DFA36-4862-4BFC-9907-87C54C76B2DE}"/>
              </a:ext>
            </a:extLst>
          </p:cNvPr>
          <p:cNvSpPr txBox="1"/>
          <p:nvPr/>
        </p:nvSpPr>
        <p:spPr>
          <a:xfrm>
            <a:off x="8418740" y="1621880"/>
            <a:ext cx="1743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Variety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6FE83-171F-4A84-BE2E-05B9A2ECEF12}"/>
              </a:ext>
            </a:extLst>
          </p:cNvPr>
          <p:cNvSpPr txBox="1"/>
          <p:nvPr/>
        </p:nvSpPr>
        <p:spPr>
          <a:xfrm>
            <a:off x="8309737" y="4430191"/>
            <a:ext cx="1951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10547F-401E-43EF-B130-2FDAE1CDE93A}"/>
              </a:ext>
            </a:extLst>
          </p:cNvPr>
          <p:cNvSpPr txBox="1"/>
          <p:nvPr/>
        </p:nvSpPr>
        <p:spPr>
          <a:xfrm>
            <a:off x="1825520" y="4430191"/>
            <a:ext cx="2009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Veracity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659A0-6CAD-49F9-8B85-A5CD8E7875FB}"/>
              </a:ext>
            </a:extLst>
          </p:cNvPr>
          <p:cNvSpPr txBox="1"/>
          <p:nvPr/>
        </p:nvSpPr>
        <p:spPr>
          <a:xfrm>
            <a:off x="5404002" y="2718259"/>
            <a:ext cx="1268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Big</a:t>
            </a:r>
          </a:p>
          <a:p>
            <a:pPr algn="ctr"/>
            <a:r>
              <a:rPr lang="en-GB" sz="40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3083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74B8-8D43-4D92-A724-928781F0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Benefits…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B3837B-403B-4744-B46F-1E44154C666C}"/>
              </a:ext>
            </a:extLst>
          </p:cNvPr>
          <p:cNvSpPr/>
          <p:nvPr/>
        </p:nvSpPr>
        <p:spPr>
          <a:xfrm>
            <a:off x="514864" y="1960104"/>
            <a:ext cx="2115364" cy="38164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Can unlock value by making information transparent and usable at a much higher frequency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DA7951-34B8-44EF-9DE7-9F63397093A7}"/>
              </a:ext>
            </a:extLst>
          </p:cNvPr>
          <p:cNvSpPr/>
          <p:nvPr/>
        </p:nvSpPr>
        <p:spPr>
          <a:xfrm>
            <a:off x="2774244" y="1960104"/>
            <a:ext cx="2115364" cy="3816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As companies store more and more data in digital form, they can collect more accurate and detailed performance information on everything*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40D783-54D0-4376-B6D7-97038BA324C4}"/>
              </a:ext>
            </a:extLst>
          </p:cNvPr>
          <p:cNvSpPr/>
          <p:nvPr/>
        </p:nvSpPr>
        <p:spPr>
          <a:xfrm>
            <a:off x="5033624" y="1960104"/>
            <a:ext cx="2115364" cy="38164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Allows for greater segmentation of customers to drive more precise and tailored experiences, products and services - Engagement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0DFDC-59A5-4DF1-8719-9C241F0D0A77}"/>
              </a:ext>
            </a:extLst>
          </p:cNvPr>
          <p:cNvSpPr/>
          <p:nvPr/>
        </p:nvSpPr>
        <p:spPr>
          <a:xfrm>
            <a:off x="7293004" y="1960104"/>
            <a:ext cx="2115364" cy="3816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More sophisticated analytics drives better decision making – Forecasting and Nowcasting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2D8D99-4D44-4AF1-9F98-EC2E5F7F1C1D}"/>
              </a:ext>
            </a:extLst>
          </p:cNvPr>
          <p:cNvSpPr/>
          <p:nvPr/>
        </p:nvSpPr>
        <p:spPr>
          <a:xfrm>
            <a:off x="9552384" y="1960104"/>
            <a:ext cx="2115364" cy="38164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Drive improvements in future product and service development, proactive respond to customer need – Product Usage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52AE2-B5F1-4C21-B602-0FB3970835BA}"/>
              </a:ext>
            </a:extLst>
          </p:cNvPr>
          <p:cNvSpPr txBox="1"/>
          <p:nvPr/>
        </p:nvSpPr>
        <p:spPr>
          <a:xfrm>
            <a:off x="3575720" y="5826750"/>
            <a:ext cx="6118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* Conduct controlled experiments to make better mgmt. decisions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18ED1-EDB9-4410-9C44-F96A97EEC9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81" y="980728"/>
            <a:ext cx="829730" cy="763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42CD0-B783-48BD-8C32-0D0A1A5C5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38" y="984176"/>
            <a:ext cx="761295" cy="763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4B67B7-E2F6-4340-B1C9-42F9FD578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50" y="980728"/>
            <a:ext cx="763352" cy="763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D880C6-1A4C-4CC1-A752-79E3D2718D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54" y="985605"/>
            <a:ext cx="751331" cy="763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3C3265-92B3-474E-A8D8-5BA1CC9A86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066" y="980728"/>
            <a:ext cx="76200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8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34D5DD-1A8D-45F2-84BA-5D9C1CE7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88640"/>
            <a:ext cx="11505460" cy="615603"/>
          </a:xfrm>
        </p:spPr>
        <p:txBody>
          <a:bodyPr>
            <a:normAutofit fontScale="90000"/>
          </a:bodyPr>
          <a:lstStyle/>
          <a:p>
            <a:r>
              <a:rPr lang="en-GB" dirty="0"/>
              <a:t>Success From New and Existing Roles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2FA45D-57B6-409F-8991-77AB19D78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399" y="778096"/>
            <a:ext cx="1178496" cy="1178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8EBFE1-32A2-424E-9D91-8DFA7A7C6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24" y="764704"/>
            <a:ext cx="1196352" cy="1205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7DC633-FEAD-4759-B75E-ACF4BAA4F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4" y="778096"/>
            <a:ext cx="1178496" cy="11784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9E471C-CDC8-464E-83ED-F2BF3DE2A940}"/>
              </a:ext>
            </a:extLst>
          </p:cNvPr>
          <p:cNvSpPr/>
          <p:nvPr/>
        </p:nvSpPr>
        <p:spPr>
          <a:xfrm>
            <a:off x="381000" y="2601176"/>
            <a:ext cx="3050704" cy="1691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Works with complex data and comprises of everything related to cleansing, preparation and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2A963-3338-43AB-B6EA-D75D38AC3357}"/>
              </a:ext>
            </a:extLst>
          </p:cNvPr>
          <p:cNvSpPr/>
          <p:nvPr/>
        </p:nvSpPr>
        <p:spPr>
          <a:xfrm>
            <a:off x="4570648" y="2601176"/>
            <a:ext cx="3050704" cy="16919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Focused on automating insight into a specific dataset using query and aggregation techniques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470D43-F8C9-45DA-AE2D-9A7044915DB6}"/>
              </a:ext>
            </a:extLst>
          </p:cNvPr>
          <p:cNvSpPr/>
          <p:nvPr/>
        </p:nvSpPr>
        <p:spPr>
          <a:xfrm>
            <a:off x="8584295" y="2601176"/>
            <a:ext cx="3050704" cy="1691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Use all data to analyse insights, leading to better decision making and strategic business opportunities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1AF672-9BF8-4B7C-9F45-00AE48454810}"/>
              </a:ext>
            </a:extLst>
          </p:cNvPr>
          <p:cNvSpPr txBox="1"/>
          <p:nvPr/>
        </p:nvSpPr>
        <p:spPr>
          <a:xfrm>
            <a:off x="1087858" y="2086523"/>
            <a:ext cx="16369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Science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3A0054-0DBF-40DB-A079-1B7BBA0D05C8}"/>
              </a:ext>
            </a:extLst>
          </p:cNvPr>
          <p:cNvSpPr txBox="1"/>
          <p:nvPr/>
        </p:nvSpPr>
        <p:spPr>
          <a:xfrm>
            <a:off x="5230538" y="2086522"/>
            <a:ext cx="173092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Analytics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44D326-C2C2-4AE6-846B-A92D336C75F6}"/>
              </a:ext>
            </a:extLst>
          </p:cNvPr>
          <p:cNvSpPr txBox="1"/>
          <p:nvPr/>
        </p:nvSpPr>
        <p:spPr>
          <a:xfrm>
            <a:off x="9549237" y="2086521"/>
            <a:ext cx="112082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BB1923-6096-4503-A0DA-DB027A69415E}"/>
              </a:ext>
            </a:extLst>
          </p:cNvPr>
          <p:cNvSpPr/>
          <p:nvPr/>
        </p:nvSpPr>
        <p:spPr>
          <a:xfrm>
            <a:off x="381000" y="4378062"/>
            <a:ext cx="3050704" cy="16919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90000" rIns="180000" bIns="9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Python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Problem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Capture data using ingenuous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Working with unstructured &amp; 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Look at things differently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A7E83-F502-45EF-89AF-ECC587FC7CA3}"/>
              </a:ext>
            </a:extLst>
          </p:cNvPr>
          <p:cNvSpPr/>
          <p:nvPr/>
        </p:nvSpPr>
        <p:spPr>
          <a:xfrm>
            <a:off x="4570648" y="4378062"/>
            <a:ext cx="3050704" cy="16919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90000" rIns="180000" bIns="9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Communication and data visualisation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Business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Data manipulation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43FBD-3B1B-4BC5-A476-1FBF23EC1ED4}"/>
              </a:ext>
            </a:extLst>
          </p:cNvPr>
          <p:cNvSpPr/>
          <p:nvPr/>
        </p:nvSpPr>
        <p:spPr>
          <a:xfrm>
            <a:off x="8584295" y="4378062"/>
            <a:ext cx="3050704" cy="16919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90000" rIns="180000" bIns="9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Business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Creativity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654E1-57BB-4572-98D0-DA320D2D18B9}"/>
              </a:ext>
            </a:extLst>
          </p:cNvPr>
          <p:cNvSpPr txBox="1"/>
          <p:nvPr/>
        </p:nvSpPr>
        <p:spPr>
          <a:xfrm rot="16200000">
            <a:off x="232338" y="5031661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6F5E1-56C2-455E-8A6A-C286BDB84706}"/>
              </a:ext>
            </a:extLst>
          </p:cNvPr>
          <p:cNvSpPr txBox="1"/>
          <p:nvPr/>
        </p:nvSpPr>
        <p:spPr>
          <a:xfrm rot="16200000">
            <a:off x="4471335" y="5031661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B0B2EF-61B3-4DD2-B7F1-95FC2FD4D408}"/>
              </a:ext>
            </a:extLst>
          </p:cNvPr>
          <p:cNvSpPr txBox="1"/>
          <p:nvPr/>
        </p:nvSpPr>
        <p:spPr>
          <a:xfrm rot="16200000">
            <a:off x="8478664" y="5031662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219891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84163"/>
            <a:ext cx="9907066" cy="1143000"/>
          </a:xfrm>
        </p:spPr>
        <p:txBody>
          <a:bodyPr/>
          <a:lstStyle/>
          <a:p>
            <a:r>
              <a:rPr lang="en-GB" dirty="0"/>
              <a:t>New Approach Combined With The Old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996008" y="1209676"/>
            <a:ext cx="7772400" cy="2319972"/>
          </a:xfrm>
          <a:prstGeom prst="roundRect">
            <a:avLst/>
          </a:prstGeom>
          <a:solidFill>
            <a:srgbClr val="A2E8A2"/>
          </a:solidFill>
          <a:ln w="15875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1996008" y="3878898"/>
            <a:ext cx="7772400" cy="2217103"/>
          </a:xfrm>
          <a:prstGeom prst="roundRect">
            <a:avLst/>
          </a:prstGeom>
          <a:solidFill>
            <a:srgbClr val="A2E8A2"/>
          </a:solidFill>
          <a:ln w="15875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2291284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Determine</a:t>
            </a:r>
          </a:p>
          <a:p>
            <a:pPr algn="ctr"/>
            <a:r>
              <a:rPr lang="en-GB" sz="1200" dirty="0"/>
              <a:t>Questions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3896246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Design</a:t>
            </a:r>
          </a:p>
          <a:p>
            <a:pPr algn="ctr"/>
            <a:r>
              <a:rPr lang="en-GB" sz="1200" dirty="0"/>
              <a:t>Solution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5434534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Collect</a:t>
            </a:r>
          </a:p>
          <a:p>
            <a:pPr algn="ctr"/>
            <a:r>
              <a:rPr lang="en-GB" sz="1200" dirty="0"/>
              <a:t>Structured</a:t>
            </a:r>
          </a:p>
          <a:p>
            <a:pPr algn="ctr"/>
            <a:r>
              <a:rPr lang="en-GB" sz="1200" dirty="0"/>
              <a:t>Data</a:t>
            </a: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6901384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Ask</a:t>
            </a:r>
          </a:p>
          <a:p>
            <a:pPr algn="ctr"/>
            <a:r>
              <a:rPr lang="en-GB" sz="1200" dirty="0"/>
              <a:t>Questions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8334896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Detect</a:t>
            </a:r>
          </a:p>
          <a:p>
            <a:pPr algn="ctr"/>
            <a:r>
              <a:rPr lang="en-GB" sz="1200" dirty="0"/>
              <a:t>Additional</a:t>
            </a:r>
          </a:p>
          <a:p>
            <a:pPr algn="ctr"/>
            <a:r>
              <a:rPr lang="en-GB" sz="1200" dirty="0"/>
              <a:t>Questions</a:t>
            </a:r>
          </a:p>
        </p:txBody>
      </p:sp>
      <p:sp>
        <p:nvSpPr>
          <p:cNvPr id="12" name="Arrow: Right 11"/>
          <p:cNvSpPr/>
          <p:nvPr/>
        </p:nvSpPr>
        <p:spPr bwMode="auto">
          <a:xfrm>
            <a:off x="3315221" y="2860676"/>
            <a:ext cx="862013" cy="363537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3" name="Arrow: Right 12"/>
          <p:cNvSpPr/>
          <p:nvPr/>
        </p:nvSpPr>
        <p:spPr bwMode="auto">
          <a:xfrm>
            <a:off x="4836840" y="2871789"/>
            <a:ext cx="862013" cy="363537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4" name="Arrow: Right 13"/>
          <p:cNvSpPr/>
          <p:nvPr/>
        </p:nvSpPr>
        <p:spPr bwMode="auto">
          <a:xfrm>
            <a:off x="6342981" y="2883695"/>
            <a:ext cx="862013" cy="363537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5" name="Arrow: Right 14"/>
          <p:cNvSpPr/>
          <p:nvPr/>
        </p:nvSpPr>
        <p:spPr bwMode="auto">
          <a:xfrm>
            <a:off x="7786018" y="2902745"/>
            <a:ext cx="862013" cy="363537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114320" y="1348980"/>
            <a:ext cx="4474686" cy="341632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</a:pPr>
            <a:r>
              <a:rPr lang="en-GB" sz="1800" dirty="0"/>
              <a:t>SQL, Relational, Oracle &amp; MSSQL based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74471" y="4059871"/>
            <a:ext cx="3455312" cy="341632"/>
          </a:xfrm>
          <a:prstGeom prst="rect">
            <a:avLst/>
          </a:prstGeom>
          <a:noFill/>
          <a:ln w="16510">
            <a:noFill/>
          </a:ln>
        </p:spPr>
        <p:txBody>
          <a:bodyPr wrap="square" lIns="182880" rtlCol="0">
            <a:spAutoFit/>
          </a:bodyPr>
          <a:lstStyle/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</a:pPr>
            <a:r>
              <a:rPr lang="en-GB" sz="1800" dirty="0"/>
              <a:t>Augment with Distributed Tech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27135" y="1363774"/>
            <a:ext cx="2271135" cy="476028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Apply schema on write</a:t>
            </a:r>
          </a:p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Pull data into query engine</a:t>
            </a:r>
          </a:p>
        </p:txBody>
      </p:sp>
      <p:sp>
        <p:nvSpPr>
          <p:cNvPr id="19" name="Rectangle: Rounded Corners 18"/>
          <p:cNvSpPr/>
          <p:nvPr/>
        </p:nvSpPr>
        <p:spPr bwMode="auto">
          <a:xfrm>
            <a:off x="2940234" y="4750753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1200" dirty="0"/>
              <a:t>Produce &amp; Consume</a:t>
            </a:r>
          </a:p>
        </p:txBody>
      </p:sp>
      <p:sp>
        <p:nvSpPr>
          <p:cNvPr id="20" name="Rectangle: Rounded Corners 19"/>
          <p:cNvSpPr/>
          <p:nvPr/>
        </p:nvSpPr>
        <p:spPr bwMode="auto">
          <a:xfrm>
            <a:off x="4545196" y="4750753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Interactive</a:t>
            </a:r>
          </a:p>
        </p:txBody>
      </p:sp>
      <p:sp>
        <p:nvSpPr>
          <p:cNvPr id="21" name="Rectangle: Rounded Corners 20"/>
          <p:cNvSpPr/>
          <p:nvPr/>
        </p:nvSpPr>
        <p:spPr bwMode="auto">
          <a:xfrm>
            <a:off x="6083484" y="4750753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Real-time</a:t>
            </a:r>
          </a:p>
        </p:txBody>
      </p:sp>
      <p:sp>
        <p:nvSpPr>
          <p:cNvPr id="22" name="Rectangle: Rounded Corners 21"/>
          <p:cNvSpPr/>
          <p:nvPr/>
        </p:nvSpPr>
        <p:spPr bwMode="auto">
          <a:xfrm>
            <a:off x="7550334" y="4750753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In-memory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63775" y="3963413"/>
            <a:ext cx="1989006" cy="693523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Apply schema on read</a:t>
            </a:r>
          </a:p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Send query to data</a:t>
            </a:r>
          </a:p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Multiple query engines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452580" y="2177302"/>
            <a:ext cx="241918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Traditional Approach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349150" y="4682383"/>
            <a:ext cx="22214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Big Data Approach</a:t>
            </a: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4ECA6932-DAC8-4E32-872F-0A6F98BF1430}"/>
              </a:ext>
            </a:extLst>
          </p:cNvPr>
          <p:cNvSpPr/>
          <p:nvPr/>
        </p:nvSpPr>
        <p:spPr>
          <a:xfrm>
            <a:off x="9168819" y="4114698"/>
            <a:ext cx="1263575" cy="760045"/>
          </a:xfrm>
          <a:prstGeom prst="curvedDownArrow">
            <a:avLst/>
          </a:prstGeom>
          <a:solidFill>
            <a:srgbClr val="A460A1"/>
          </a:solidFill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AC5FC4CB-D038-4CB3-B646-13B250517B75}"/>
              </a:ext>
            </a:extLst>
          </p:cNvPr>
          <p:cNvSpPr/>
          <p:nvPr/>
        </p:nvSpPr>
        <p:spPr>
          <a:xfrm rot="10800000">
            <a:off x="9066368" y="5023115"/>
            <a:ext cx="1263575" cy="760045"/>
          </a:xfrm>
          <a:prstGeom prst="curvedDownArrow">
            <a:avLst/>
          </a:prstGeom>
          <a:solidFill>
            <a:srgbClr val="A460A1"/>
          </a:solidFill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D470016E-34E9-4A9C-ACDD-148ECED67A68}"/>
              </a:ext>
            </a:extLst>
          </p:cNvPr>
          <p:cNvSpPr/>
          <p:nvPr/>
        </p:nvSpPr>
        <p:spPr>
          <a:xfrm rot="5400000" flipV="1">
            <a:off x="122033" y="3250343"/>
            <a:ext cx="2850195" cy="69534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CE346EA8-1F4D-45E0-99B2-BFF2B1923B1A}"/>
              </a:ext>
            </a:extLst>
          </p:cNvPr>
          <p:cNvSpPr/>
          <p:nvPr/>
        </p:nvSpPr>
        <p:spPr>
          <a:xfrm rot="16200000" flipV="1">
            <a:off x="9662523" y="3250342"/>
            <a:ext cx="2850195" cy="69534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2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3FF7-0D03-433B-A5ED-6D2FBA8D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Underpinned by Different Technology &amp; Skills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F6394C-EBBB-4750-86D5-1553427B154B}"/>
              </a:ext>
            </a:extLst>
          </p:cNvPr>
          <p:cNvSpPr/>
          <p:nvPr/>
        </p:nvSpPr>
        <p:spPr>
          <a:xfrm>
            <a:off x="438274" y="1991237"/>
            <a:ext cx="1907434" cy="3891077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AAFD95-B307-4758-9BDE-7C3863BC8FF2}"/>
              </a:ext>
            </a:extLst>
          </p:cNvPr>
          <p:cNvSpPr/>
          <p:nvPr/>
        </p:nvSpPr>
        <p:spPr>
          <a:xfrm>
            <a:off x="2746412" y="1986195"/>
            <a:ext cx="1907434" cy="3891077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002E66-D2DB-41D0-943F-2C3BC377F94B}"/>
              </a:ext>
            </a:extLst>
          </p:cNvPr>
          <p:cNvSpPr/>
          <p:nvPr/>
        </p:nvSpPr>
        <p:spPr>
          <a:xfrm>
            <a:off x="5049075" y="1988840"/>
            <a:ext cx="1907434" cy="3891077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1B2204-3A61-47F6-849A-45BA09FCA175}"/>
              </a:ext>
            </a:extLst>
          </p:cNvPr>
          <p:cNvSpPr/>
          <p:nvPr/>
        </p:nvSpPr>
        <p:spPr>
          <a:xfrm>
            <a:off x="7345679" y="1986261"/>
            <a:ext cx="1907434" cy="3891077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9C3683-E8D3-4603-B6D1-1CBF5FA19359}"/>
              </a:ext>
            </a:extLst>
          </p:cNvPr>
          <p:cNvSpPr/>
          <p:nvPr/>
        </p:nvSpPr>
        <p:spPr>
          <a:xfrm>
            <a:off x="9658363" y="1983926"/>
            <a:ext cx="1907434" cy="3891077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5A816C-1BB2-4BC8-96E6-F223D89D3CF8}"/>
              </a:ext>
            </a:extLst>
          </p:cNvPr>
          <p:cNvSpPr/>
          <p:nvPr/>
        </p:nvSpPr>
        <p:spPr>
          <a:xfrm>
            <a:off x="435947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Sources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69EF98-A143-4113-BDAD-2CE3384318C0}"/>
              </a:ext>
            </a:extLst>
          </p:cNvPr>
          <p:cNvSpPr/>
          <p:nvPr/>
        </p:nvSpPr>
        <p:spPr>
          <a:xfrm>
            <a:off x="2743573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Ingestion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A6A4582-049F-4E50-B475-56121526D82E}"/>
              </a:ext>
            </a:extLst>
          </p:cNvPr>
          <p:cNvSpPr/>
          <p:nvPr/>
        </p:nvSpPr>
        <p:spPr>
          <a:xfrm>
            <a:off x="5049074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393281F-D2EA-45FF-AE02-66E41FFB6757}"/>
              </a:ext>
            </a:extLst>
          </p:cNvPr>
          <p:cNvSpPr/>
          <p:nvPr/>
        </p:nvSpPr>
        <p:spPr>
          <a:xfrm>
            <a:off x="7351737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EA7857-9F5F-4818-8639-9DC25D851EA5}"/>
              </a:ext>
            </a:extLst>
          </p:cNvPr>
          <p:cNvSpPr/>
          <p:nvPr/>
        </p:nvSpPr>
        <p:spPr>
          <a:xfrm>
            <a:off x="9684277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EF93BB6-3A1C-4723-B613-A3F2F93A8E5C}"/>
              </a:ext>
            </a:extLst>
          </p:cNvPr>
          <p:cNvSpPr/>
          <p:nvPr/>
        </p:nvSpPr>
        <p:spPr>
          <a:xfrm>
            <a:off x="2438805" y="3752541"/>
            <a:ext cx="216024" cy="576064"/>
          </a:xfrm>
          <a:prstGeom prst="rightArrow">
            <a:avLst/>
          </a:prstGeom>
          <a:solidFill>
            <a:srgbClr val="A460A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CB0C2B1-97F3-4782-94CE-8A4FFF5B4569}"/>
              </a:ext>
            </a:extLst>
          </p:cNvPr>
          <p:cNvSpPr/>
          <p:nvPr/>
        </p:nvSpPr>
        <p:spPr>
          <a:xfrm>
            <a:off x="4743448" y="3759852"/>
            <a:ext cx="216024" cy="576064"/>
          </a:xfrm>
          <a:prstGeom prst="rightArrow">
            <a:avLst/>
          </a:prstGeom>
          <a:solidFill>
            <a:srgbClr val="A460A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1B4636C-BBE1-4113-AC31-0F8620BF0B36}"/>
              </a:ext>
            </a:extLst>
          </p:cNvPr>
          <p:cNvSpPr/>
          <p:nvPr/>
        </p:nvSpPr>
        <p:spPr>
          <a:xfrm>
            <a:off x="7043082" y="3752541"/>
            <a:ext cx="216024" cy="576064"/>
          </a:xfrm>
          <a:prstGeom prst="rightArrow">
            <a:avLst/>
          </a:prstGeom>
          <a:solidFill>
            <a:srgbClr val="A460A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E844092-786F-4F97-910E-4164D9437C64}"/>
              </a:ext>
            </a:extLst>
          </p:cNvPr>
          <p:cNvSpPr/>
          <p:nvPr/>
        </p:nvSpPr>
        <p:spPr>
          <a:xfrm>
            <a:off x="9347726" y="3763652"/>
            <a:ext cx="216024" cy="576064"/>
          </a:xfrm>
          <a:prstGeom prst="rightArrow">
            <a:avLst/>
          </a:prstGeom>
          <a:solidFill>
            <a:srgbClr val="A460A1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D5C58-47BF-4788-8D37-8FA9ABA7CE93}"/>
              </a:ext>
            </a:extLst>
          </p:cNvPr>
          <p:cNvSpPr txBox="1"/>
          <p:nvPr/>
        </p:nvSpPr>
        <p:spPr>
          <a:xfrm>
            <a:off x="678443" y="3855523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0A3C4B-D9D6-4D4B-9B38-1A3EFDCC3D4E}"/>
              </a:ext>
            </a:extLst>
          </p:cNvPr>
          <p:cNvSpPr txBox="1"/>
          <p:nvPr/>
        </p:nvSpPr>
        <p:spPr>
          <a:xfrm>
            <a:off x="2991938" y="3855523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2DA82-6B1C-4277-97E2-C84B36DBF26E}"/>
              </a:ext>
            </a:extLst>
          </p:cNvPr>
          <p:cNvSpPr txBox="1"/>
          <p:nvPr/>
        </p:nvSpPr>
        <p:spPr>
          <a:xfrm>
            <a:off x="5296108" y="3855523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9E1023-BF77-4384-B09B-7C785DB3F45B}"/>
              </a:ext>
            </a:extLst>
          </p:cNvPr>
          <p:cNvSpPr txBox="1"/>
          <p:nvPr/>
        </p:nvSpPr>
        <p:spPr>
          <a:xfrm>
            <a:off x="7596215" y="3856289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134CF-BA9A-42D4-ACA2-1A1CDFBF5004}"/>
              </a:ext>
            </a:extLst>
          </p:cNvPr>
          <p:cNvSpPr txBox="1"/>
          <p:nvPr/>
        </p:nvSpPr>
        <p:spPr>
          <a:xfrm>
            <a:off x="9900859" y="3855523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736A8-89D6-4FF6-A5EF-4FBC7C1ADBDB}"/>
              </a:ext>
            </a:extLst>
          </p:cNvPr>
          <p:cNvSpPr txBox="1"/>
          <p:nvPr/>
        </p:nvSpPr>
        <p:spPr>
          <a:xfrm>
            <a:off x="1012797" y="2053569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CB847-6102-4494-8EA1-121C1EC1CE33}"/>
              </a:ext>
            </a:extLst>
          </p:cNvPr>
          <p:cNvSpPr txBox="1"/>
          <p:nvPr/>
        </p:nvSpPr>
        <p:spPr>
          <a:xfrm>
            <a:off x="3326293" y="2060439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75B822-DF4B-4A72-9F78-99F3ED3DF88C}"/>
              </a:ext>
            </a:extLst>
          </p:cNvPr>
          <p:cNvSpPr txBox="1"/>
          <p:nvPr/>
        </p:nvSpPr>
        <p:spPr>
          <a:xfrm>
            <a:off x="5718587" y="2060439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9C8A1-95C1-4673-A8C4-BEC5EE0681F8}"/>
              </a:ext>
            </a:extLst>
          </p:cNvPr>
          <p:cNvSpPr txBox="1"/>
          <p:nvPr/>
        </p:nvSpPr>
        <p:spPr>
          <a:xfrm>
            <a:off x="7922530" y="2059686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33266B-4990-4B0A-A85C-ACC0F5B9C1DC}"/>
              </a:ext>
            </a:extLst>
          </p:cNvPr>
          <p:cNvSpPr txBox="1"/>
          <p:nvPr/>
        </p:nvSpPr>
        <p:spPr>
          <a:xfrm>
            <a:off x="10235213" y="2053569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A0DE3-4B01-498F-BD41-19440D7ADFF8}"/>
              </a:ext>
            </a:extLst>
          </p:cNvPr>
          <p:cNvSpPr txBox="1"/>
          <p:nvPr/>
        </p:nvSpPr>
        <p:spPr>
          <a:xfrm>
            <a:off x="545133" y="2480417"/>
            <a:ext cx="165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Existing skillsets spanning API’s, SQL, File, </a:t>
            </a:r>
            <a:r>
              <a:rPr lang="en-GB" sz="1200" dirty="0" err="1"/>
              <a:t>Saleforce</a:t>
            </a:r>
            <a:r>
              <a:rPr lang="en-GB" sz="1200" dirty="0"/>
              <a:t>, Anything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42C1ED-D26C-4E30-A5FC-B6B59536B899}"/>
              </a:ext>
            </a:extLst>
          </p:cNvPr>
          <p:cNvSpPr txBox="1"/>
          <p:nvPr/>
        </p:nvSpPr>
        <p:spPr>
          <a:xfrm>
            <a:off x="2859744" y="2486391"/>
            <a:ext cx="165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Python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Java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Dataflow design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Data Warehousing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B15D68-CC8F-485E-AF55-D565F0A003D3}"/>
              </a:ext>
            </a:extLst>
          </p:cNvPr>
          <p:cNvSpPr txBox="1"/>
          <p:nvPr/>
        </p:nvSpPr>
        <p:spPr>
          <a:xfrm>
            <a:off x="5165145" y="2488714"/>
            <a:ext cx="165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Apache Kafka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Apache Spark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Scala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Python / R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SQL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Sentry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65481B-513E-4BD8-A436-4224ABECBBF7}"/>
              </a:ext>
            </a:extLst>
          </p:cNvPr>
          <p:cNvSpPr txBox="1"/>
          <p:nvPr/>
        </p:nvSpPr>
        <p:spPr>
          <a:xfrm>
            <a:off x="7469788" y="2488713"/>
            <a:ext cx="165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Apache Spark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Scala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Python / R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Data Warehousing (Snowflake)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AWS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12D72F-A42B-4F81-AA7D-A4CD0943CC11}"/>
              </a:ext>
            </a:extLst>
          </p:cNvPr>
          <p:cNvSpPr txBox="1"/>
          <p:nvPr/>
        </p:nvSpPr>
        <p:spPr>
          <a:xfrm>
            <a:off x="9808386" y="2438290"/>
            <a:ext cx="165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 err="1"/>
              <a:t>PowerBI</a:t>
            </a:r>
            <a:endParaRPr lang="en-GB" sz="1200" dirty="0"/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Apache Spark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Application Dev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Campaign Mgmt.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 err="1"/>
              <a:t>Streamlit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91F7C-A20D-4141-82F3-007FA03F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2" y="4392644"/>
            <a:ext cx="1530095" cy="13303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0A02A2A-29E1-4CCD-9DC8-301F651E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28" y="4297962"/>
            <a:ext cx="1474221" cy="75039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AFB5C2-6DFF-4147-8A1F-B62CBB1CF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915" y="5013176"/>
            <a:ext cx="1321006" cy="7026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F1F22B-FC3E-413D-AA76-4D706E9B4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03" y="4262784"/>
            <a:ext cx="1474221" cy="7503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791DFA5-426C-4FCC-96B6-EB87DE17A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003" y="5030593"/>
            <a:ext cx="1321006" cy="702663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8D1E98A-D371-497D-9748-93018E5CDDAC}"/>
              </a:ext>
            </a:extLst>
          </p:cNvPr>
          <p:cNvSpPr/>
          <p:nvPr/>
        </p:nvSpPr>
        <p:spPr>
          <a:xfrm rot="2132478">
            <a:off x="8564249" y="4783081"/>
            <a:ext cx="647551" cy="64755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/>
              <a:t>Machine</a:t>
            </a:r>
          </a:p>
          <a:p>
            <a:pPr algn="ctr"/>
            <a:r>
              <a:rPr lang="en-GB" sz="800" dirty="0"/>
              <a:t>Learning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046C075-DA05-4145-B22F-8DC24C03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765" y="4448305"/>
            <a:ext cx="370464" cy="516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7E5877-EDD5-16E5-B894-6EC69FE4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61" y="4755524"/>
            <a:ext cx="1321006" cy="70266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1A8000-6460-667E-FA2C-6E795503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276" y="4498327"/>
            <a:ext cx="883597" cy="88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04FD94-D0DF-9C49-C306-96F0CC2487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2015" y="3929464"/>
            <a:ext cx="1514461" cy="151446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D387E3F-F2DD-FED8-F681-2A4DA84C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327" y="4536710"/>
            <a:ext cx="1254412" cy="29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F7F1DFCD-C840-01B0-0871-15EFCED4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91" y="4964621"/>
            <a:ext cx="1254412" cy="29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A1EB8F5-F580-1359-72E8-463E8691FB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00859" y="5018664"/>
            <a:ext cx="1457758" cy="852474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A4D7A27-ADF1-3782-2B44-47D5E9FCD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171" y="4541235"/>
            <a:ext cx="1440670" cy="7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73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E38A5F-D883-4D54-BF97-91C2C4F6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Opportunities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292B82B-DC47-4568-B735-640ADE910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286662"/>
              </p:ext>
            </p:extLst>
          </p:nvPr>
        </p:nvGraphicFramePr>
        <p:xfrm>
          <a:off x="2279576" y="1145368"/>
          <a:ext cx="7808416" cy="4941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97F163E8-160D-4473-A938-9D5FBFB71178}"/>
              </a:ext>
            </a:extLst>
          </p:cNvPr>
          <p:cNvSpPr/>
          <p:nvPr/>
        </p:nvSpPr>
        <p:spPr>
          <a:xfrm>
            <a:off x="2423592" y="1307961"/>
            <a:ext cx="360040" cy="3600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4BB56A-7F89-4BB6-8CA6-8C07C740FF99}"/>
              </a:ext>
            </a:extLst>
          </p:cNvPr>
          <p:cNvSpPr/>
          <p:nvPr/>
        </p:nvSpPr>
        <p:spPr>
          <a:xfrm>
            <a:off x="2423592" y="3828241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rgbClr val="004B8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5E99BD-7FF7-47C0-B762-D1A7D161EF8F}"/>
              </a:ext>
            </a:extLst>
          </p:cNvPr>
          <p:cNvSpPr/>
          <p:nvPr/>
        </p:nvSpPr>
        <p:spPr>
          <a:xfrm>
            <a:off x="6384032" y="1307961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rgbClr val="004B8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CCEA2E-45DB-4427-8F1A-76DA992BF91E}"/>
              </a:ext>
            </a:extLst>
          </p:cNvPr>
          <p:cNvSpPr/>
          <p:nvPr/>
        </p:nvSpPr>
        <p:spPr>
          <a:xfrm>
            <a:off x="6384032" y="3814939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C434-F360-4873-8903-051366F842EC}"/>
              </a:ext>
            </a:extLst>
          </p:cNvPr>
          <p:cNvSpPr txBox="1"/>
          <p:nvPr/>
        </p:nvSpPr>
        <p:spPr>
          <a:xfrm>
            <a:off x="335360" y="1077699"/>
            <a:ext cx="19442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l">
              <a:buAutoNum type="arabicPeriod"/>
            </a:pPr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Engagement Data:</a:t>
            </a:r>
          </a:p>
          <a:p>
            <a:pPr marL="171450" indent="-171450" algn="l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Collating this data longer than the other areas</a:t>
            </a:r>
          </a:p>
          <a:p>
            <a:pPr marL="171450" indent="-171450" algn="l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 customer account and contact data, and data about how our customer transacts with us</a:t>
            </a:r>
          </a:p>
          <a:p>
            <a:pPr marL="171450" indent="-171450" algn="l">
              <a:buFontTx/>
              <a:buChar char="-"/>
            </a:pPr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 marketing views of this data including segmentation</a:t>
            </a:r>
          </a:p>
          <a:p>
            <a:pPr marL="171450" indent="-171450" algn="l">
              <a:buFontTx/>
              <a:buChar char="-"/>
            </a:pPr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GDPR has introduced string guidelines on how this data is stored and used</a:t>
            </a:r>
          </a:p>
          <a:p>
            <a:pPr algn="l"/>
            <a:endParaRPr lang="en-GB" sz="1200" i="0" dirty="0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indent="-182563">
              <a:buFont typeface="+mj-lt"/>
              <a:buAutoNum type="arabicPeriod" startAt="2"/>
            </a:pPr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Data: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 result of GDPR and other legal requirements this is data about where data is stored and how data is processed and controlled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and flows have been mapped and is being transposed into a database</a:t>
            </a:r>
          </a:p>
          <a:p>
            <a:pPr marL="171450" indent="-171450">
              <a:buFontTx/>
              <a:buChar char="-"/>
            </a:pPr>
            <a:endParaRPr lang="en-GB" sz="1200" i="0" dirty="0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AutoNum type="arabicPeriod" startAt="2"/>
            </a:pPr>
            <a:endParaRPr lang="en-GB" sz="1200" i="0" dirty="0" err="1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BEF47-E491-4705-AC88-71439128BC9B}"/>
              </a:ext>
            </a:extLst>
          </p:cNvPr>
          <p:cNvSpPr txBox="1"/>
          <p:nvPr/>
        </p:nvSpPr>
        <p:spPr>
          <a:xfrm>
            <a:off x="10087992" y="1171096"/>
            <a:ext cx="203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 Product Usage Data:</a:t>
            </a:r>
          </a:p>
          <a:p>
            <a:pPr marL="171450" indent="-171450" algn="l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on how our customers use our products is captured enabling analysis on this data to identify things         like churn or use of particular capabilities</a:t>
            </a:r>
          </a:p>
          <a:p>
            <a:pPr marL="171450" indent="-171450" algn="l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data can be anonymised (for aggregate analysis) or used to engage directly with customers (dependent on consent)</a:t>
            </a:r>
          </a:p>
          <a:p>
            <a:pPr algn="l"/>
            <a:endParaRPr lang="en-GB" sz="1200" dirty="0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 Customer’s Own Data: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the least understood area in terms of implications (legal and/or ethical) whilst there is significant potential value for Sage and its customers alike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includes data we collect to safeguard activities to ensure our teams do not ‘cross a line’</a:t>
            </a:r>
          </a:p>
          <a:p>
            <a:pPr marL="171450" indent="-171450">
              <a:buFontTx/>
              <a:buChar char="-"/>
            </a:pPr>
            <a:endParaRPr lang="en-GB" sz="1200" i="0" dirty="0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AutoNum type="arabicPeriod" startAt="2"/>
            </a:pPr>
            <a:endParaRPr lang="en-GB" sz="1200" i="0" dirty="0" err="1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4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E4FD-5247-4C64-83D7-84791424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Big Data Underpinned by Open Source</a:t>
            </a:r>
          </a:p>
        </p:txBody>
      </p:sp>
      <p:pic>
        <p:nvPicPr>
          <p:cNvPr id="2050" name="Picture 2" descr="Image result for hadoop ecosystem">
            <a:extLst>
              <a:ext uri="{FF2B5EF4-FFF2-40B4-BE49-F238E27FC236}">
                <a16:creationId xmlns:a16="http://schemas.microsoft.com/office/drawing/2014/main" id="{62661776-418E-40BB-A91B-A619FF51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052736"/>
            <a:ext cx="8748972" cy="492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55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DBEDE-FECB-4B03-D83E-856039F8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66" y="3307049"/>
            <a:ext cx="971326" cy="5166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3B93FD4-2FB9-4FB8-90F4-A77B26F2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Data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22063-6EC8-4DED-B7CC-7648204BC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33" y="3258725"/>
            <a:ext cx="904331" cy="460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20C2F-7233-400E-82FD-9C05C320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158" y="3202375"/>
            <a:ext cx="971326" cy="516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E3AE74-DDE0-4D9C-B1C3-C2B57E71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12" y="4501780"/>
            <a:ext cx="1088096" cy="455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E2049E-831E-46BC-84AD-4DCB629C7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339" y="2753895"/>
            <a:ext cx="1039318" cy="581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1FC3B6-2692-4369-872A-113393023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999" y="2143498"/>
            <a:ext cx="687528" cy="512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4D3AE-008A-465A-9891-48C38874F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498" y="3444171"/>
            <a:ext cx="416590" cy="581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627FD7-CAE9-49F6-905F-3AC21655E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203" y="2114256"/>
            <a:ext cx="341565" cy="47667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AA43FE-83B1-40ED-95D5-6ACEA935E1D7}"/>
              </a:ext>
            </a:extLst>
          </p:cNvPr>
          <p:cNvSpPr/>
          <p:nvPr/>
        </p:nvSpPr>
        <p:spPr>
          <a:xfrm>
            <a:off x="702496" y="1988840"/>
            <a:ext cx="1907434" cy="3000085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F2E1E3-9A30-4876-8539-4AA7538AC098}"/>
              </a:ext>
            </a:extLst>
          </p:cNvPr>
          <p:cNvSpPr/>
          <p:nvPr/>
        </p:nvSpPr>
        <p:spPr>
          <a:xfrm>
            <a:off x="2929611" y="1988840"/>
            <a:ext cx="1907434" cy="3000085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F4E834-8985-4155-A5A8-5CAE22D97A7F}"/>
              </a:ext>
            </a:extLst>
          </p:cNvPr>
          <p:cNvSpPr/>
          <p:nvPr/>
        </p:nvSpPr>
        <p:spPr>
          <a:xfrm>
            <a:off x="5124623" y="1988840"/>
            <a:ext cx="1907434" cy="3000085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02D06B6-E898-4690-8040-F57043FAA6F1}"/>
              </a:ext>
            </a:extLst>
          </p:cNvPr>
          <p:cNvSpPr/>
          <p:nvPr/>
        </p:nvSpPr>
        <p:spPr>
          <a:xfrm>
            <a:off x="7351738" y="1988841"/>
            <a:ext cx="1907434" cy="3000084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93DA6B-88E2-490E-94A3-18E0E4655A74}"/>
              </a:ext>
            </a:extLst>
          </p:cNvPr>
          <p:cNvSpPr/>
          <p:nvPr/>
        </p:nvSpPr>
        <p:spPr>
          <a:xfrm>
            <a:off x="9552384" y="1988840"/>
            <a:ext cx="1907434" cy="3000084"/>
          </a:xfrm>
          <a:prstGeom prst="roundRect">
            <a:avLst/>
          </a:prstGeom>
          <a:noFill/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1BA42-4346-4BF9-A48E-4AE78D49CD26}"/>
              </a:ext>
            </a:extLst>
          </p:cNvPr>
          <p:cNvSpPr/>
          <p:nvPr/>
        </p:nvSpPr>
        <p:spPr>
          <a:xfrm>
            <a:off x="700169" y="1268760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Sources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1B209CC-ED6B-4CEE-BBFC-DDDB3DB8092F}"/>
              </a:ext>
            </a:extLst>
          </p:cNvPr>
          <p:cNvSpPr/>
          <p:nvPr/>
        </p:nvSpPr>
        <p:spPr>
          <a:xfrm>
            <a:off x="2926772" y="1273802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Ingestion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45171F-9B1E-407A-AE10-D9E8C9E4742C}"/>
              </a:ext>
            </a:extLst>
          </p:cNvPr>
          <p:cNvSpPr/>
          <p:nvPr/>
        </p:nvSpPr>
        <p:spPr>
          <a:xfrm>
            <a:off x="5124622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BE80C57-F39D-47D9-85A0-C45C4C3D5253}"/>
              </a:ext>
            </a:extLst>
          </p:cNvPr>
          <p:cNvSpPr/>
          <p:nvPr/>
        </p:nvSpPr>
        <p:spPr>
          <a:xfrm>
            <a:off x="7357796" y="1273736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C84AB5-9C88-4AB8-8452-9B67841C2C04}"/>
              </a:ext>
            </a:extLst>
          </p:cNvPr>
          <p:cNvSpPr/>
          <p:nvPr/>
        </p:nvSpPr>
        <p:spPr>
          <a:xfrm>
            <a:off x="9578298" y="1276071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Presentation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947163-7408-4133-B754-A69BF783D5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248" y="3833353"/>
            <a:ext cx="896888" cy="8968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F9907E-498E-45EA-A1F0-77CD17FCAA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921" y="2340515"/>
            <a:ext cx="985899" cy="67964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3E5B22-E287-47E7-9552-29F751A7C475}"/>
              </a:ext>
            </a:extLst>
          </p:cNvPr>
          <p:cNvCxnSpPr>
            <a:cxnSpLocks/>
          </p:cNvCxnSpPr>
          <p:nvPr/>
        </p:nvCxnSpPr>
        <p:spPr>
          <a:xfrm>
            <a:off x="2518408" y="3920688"/>
            <a:ext cx="518611" cy="0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736ED-4764-45A4-9B9A-B9D0EC062466}"/>
              </a:ext>
            </a:extLst>
          </p:cNvPr>
          <p:cNvCxnSpPr>
            <a:cxnSpLocks/>
          </p:cNvCxnSpPr>
          <p:nvPr/>
        </p:nvCxnSpPr>
        <p:spPr>
          <a:xfrm>
            <a:off x="3935760" y="4051486"/>
            <a:ext cx="0" cy="491471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3BDAF1-2EC0-438E-A9A8-3AEB9D29B17F}"/>
              </a:ext>
            </a:extLst>
          </p:cNvPr>
          <p:cNvCxnSpPr>
            <a:cxnSpLocks/>
          </p:cNvCxnSpPr>
          <p:nvPr/>
        </p:nvCxnSpPr>
        <p:spPr>
          <a:xfrm>
            <a:off x="4614466" y="3488882"/>
            <a:ext cx="761454" cy="1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8DDFE5-AF01-40DC-AFDE-77DFCC265F9C}"/>
              </a:ext>
            </a:extLst>
          </p:cNvPr>
          <p:cNvCxnSpPr>
            <a:cxnSpLocks/>
          </p:cNvCxnSpPr>
          <p:nvPr/>
        </p:nvCxnSpPr>
        <p:spPr>
          <a:xfrm>
            <a:off x="6772750" y="3488881"/>
            <a:ext cx="907426" cy="0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BDA3D9-17EC-441B-89A5-7BA518A1936D}"/>
              </a:ext>
            </a:extLst>
          </p:cNvPr>
          <p:cNvCxnSpPr>
            <a:cxnSpLocks/>
          </p:cNvCxnSpPr>
          <p:nvPr/>
        </p:nvCxnSpPr>
        <p:spPr>
          <a:xfrm>
            <a:off x="8335912" y="3856909"/>
            <a:ext cx="0" cy="491471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FAAF44-B9B5-453C-8941-2EBEEDF6DEE8}"/>
              </a:ext>
            </a:extLst>
          </p:cNvPr>
          <p:cNvCxnSpPr>
            <a:cxnSpLocks/>
          </p:cNvCxnSpPr>
          <p:nvPr/>
        </p:nvCxnSpPr>
        <p:spPr>
          <a:xfrm flipV="1">
            <a:off x="8334821" y="2620507"/>
            <a:ext cx="0" cy="476672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8A0D71F-990B-409A-9645-62743B40D375}"/>
              </a:ext>
            </a:extLst>
          </p:cNvPr>
          <p:cNvCxnSpPr>
            <a:cxnSpLocks/>
          </p:cNvCxnSpPr>
          <p:nvPr/>
        </p:nvCxnSpPr>
        <p:spPr>
          <a:xfrm>
            <a:off x="9011934" y="4499930"/>
            <a:ext cx="1046466" cy="0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E6603E-D213-460C-9B89-0113A4486F60}"/>
              </a:ext>
            </a:extLst>
          </p:cNvPr>
          <p:cNvCxnSpPr>
            <a:cxnSpLocks/>
          </p:cNvCxnSpPr>
          <p:nvPr/>
        </p:nvCxnSpPr>
        <p:spPr>
          <a:xfrm flipV="1">
            <a:off x="9696400" y="2630832"/>
            <a:ext cx="0" cy="1869098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3559D8-3A30-4B61-80D4-40D985318D2B}"/>
              </a:ext>
            </a:extLst>
          </p:cNvPr>
          <p:cNvCxnSpPr>
            <a:cxnSpLocks/>
          </p:cNvCxnSpPr>
          <p:nvPr/>
        </p:nvCxnSpPr>
        <p:spPr>
          <a:xfrm>
            <a:off x="9671371" y="2635415"/>
            <a:ext cx="306231" cy="0"/>
          </a:xfrm>
          <a:prstGeom prst="straightConnector1">
            <a:avLst/>
          </a:prstGeom>
          <a:ln w="63500">
            <a:solidFill>
              <a:srgbClr val="FF99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23FEDD1-3D69-4358-9915-30F63D2E160F}"/>
              </a:ext>
            </a:extLst>
          </p:cNvPr>
          <p:cNvSpPr/>
          <p:nvPr/>
        </p:nvSpPr>
        <p:spPr>
          <a:xfrm rot="2132478">
            <a:off x="8725390" y="3108078"/>
            <a:ext cx="478219" cy="473519"/>
          </a:xfrm>
          <a:prstGeom prst="ellipse">
            <a:avLst/>
          </a:prstGeom>
          <a:solidFill>
            <a:srgbClr val="B48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Machine</a:t>
            </a:r>
          </a:p>
          <a:p>
            <a:pPr algn="ctr"/>
            <a:r>
              <a:rPr lang="en-GB" sz="600" dirty="0"/>
              <a:t>Learning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FBA27E-A5FA-4C5D-8E56-B4C8D855ED11}"/>
              </a:ext>
            </a:extLst>
          </p:cNvPr>
          <p:cNvCxnSpPr>
            <a:cxnSpLocks/>
          </p:cNvCxnSpPr>
          <p:nvPr/>
        </p:nvCxnSpPr>
        <p:spPr>
          <a:xfrm flipV="1">
            <a:off x="4532973" y="3666377"/>
            <a:ext cx="3124734" cy="916300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D7D2E33-4942-4762-B028-390F8A06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11" y="4065118"/>
            <a:ext cx="1036150" cy="4333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5C1CF9A-1D08-4864-B5AA-57763A4E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655" y="4352521"/>
            <a:ext cx="904331" cy="460313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A9C4C86-022B-4AF4-80C2-C871BFB43D28}"/>
              </a:ext>
            </a:extLst>
          </p:cNvPr>
          <p:cNvSpPr/>
          <p:nvPr/>
        </p:nvSpPr>
        <p:spPr>
          <a:xfrm rot="16200000">
            <a:off x="268912" y="5578109"/>
            <a:ext cx="1428172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Security &amp; Deploy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4BCBC4F-21BE-4009-960D-F7E2C561E0B3}"/>
              </a:ext>
            </a:extLst>
          </p:cNvPr>
          <p:cNvSpPr/>
          <p:nvPr/>
        </p:nvSpPr>
        <p:spPr>
          <a:xfrm>
            <a:off x="1411582" y="5143584"/>
            <a:ext cx="10081260" cy="14324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C2C6D27-F2C0-41F2-832F-012699D65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3292" y="5238921"/>
            <a:ext cx="1477528" cy="11111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E69F3D-01F0-4D00-93B6-911710E3B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5577" y="2038058"/>
            <a:ext cx="1092359" cy="5723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735C91-D61B-4C9B-828A-C3B58AC0F9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6818" y="4375556"/>
            <a:ext cx="1092359" cy="5723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503CF0-37C7-4515-A770-9F2FACF2AE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7438" y="5329949"/>
            <a:ext cx="1772986" cy="9290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83B287-053D-4478-8C8D-52A138BAE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926" y="3237219"/>
            <a:ext cx="687528" cy="5128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011BCCF-0B63-4884-8CE7-BBF6BA9BA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8306" y="3079259"/>
            <a:ext cx="483170" cy="3633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B7603F9-ED91-4CB4-B04C-8E3869F537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9477" y="3077398"/>
            <a:ext cx="942066" cy="4936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A7E4B8C-1C30-45ED-B87D-B6518BAA91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5162" y="3629877"/>
            <a:ext cx="483170" cy="36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38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B81339-1A9D-461F-9E55-54463059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Appendix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D36C0-4D33-49A4-9E68-DF33BC9DF2F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24F2CC0F-37FD-4EF7-9AD7-BA90A25108CF}" type="datetime1">
              <a:rPr lang="en-US" smtClean="0"/>
              <a:t>2/23/2024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65BBD-A3FA-4E99-9AB6-ED94503011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03862D22-1FD5-4C7E-BA3B-46D6EFE9E34E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41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8862-E15B-1E86-BDFE-A9373C33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B2B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5BB50E-A725-4BF5-A18C-9B69452F3878}"/>
              </a:ext>
            </a:extLst>
          </p:cNvPr>
          <p:cNvSpPr/>
          <p:nvPr/>
        </p:nvSpPr>
        <p:spPr>
          <a:xfrm>
            <a:off x="2507811" y="1988840"/>
            <a:ext cx="1728192" cy="936104"/>
          </a:xfrm>
          <a:prstGeom prst="rect">
            <a:avLst/>
          </a:prstGeom>
          <a:solidFill>
            <a:srgbClr val="527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A66F32-3681-4D42-8E93-8E5622792817}"/>
              </a:ext>
            </a:extLst>
          </p:cNvPr>
          <p:cNvSpPr/>
          <p:nvPr/>
        </p:nvSpPr>
        <p:spPr>
          <a:xfrm>
            <a:off x="5244115" y="1988840"/>
            <a:ext cx="1728192" cy="936104"/>
          </a:xfrm>
          <a:prstGeom prst="rect">
            <a:avLst/>
          </a:prstGeom>
          <a:solidFill>
            <a:srgbClr val="527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Suppliers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CEBF2-D46F-49FA-8CBE-1764C6DAF69A}"/>
              </a:ext>
            </a:extLst>
          </p:cNvPr>
          <p:cNvSpPr/>
          <p:nvPr/>
        </p:nvSpPr>
        <p:spPr>
          <a:xfrm>
            <a:off x="7980419" y="1988840"/>
            <a:ext cx="1728192" cy="936104"/>
          </a:xfrm>
          <a:prstGeom prst="rect">
            <a:avLst/>
          </a:prstGeom>
          <a:solidFill>
            <a:srgbClr val="527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Products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C6ECF-D8BF-40CF-91A0-0E4FA53F7D5A}"/>
              </a:ext>
            </a:extLst>
          </p:cNvPr>
          <p:cNvSpPr/>
          <p:nvPr/>
        </p:nvSpPr>
        <p:spPr>
          <a:xfrm>
            <a:off x="5231904" y="3645024"/>
            <a:ext cx="1728192" cy="936104"/>
          </a:xfrm>
          <a:prstGeom prst="rect">
            <a:avLst/>
          </a:prstGeom>
          <a:solidFill>
            <a:srgbClr val="527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DAB2BA-3E2B-4541-9B22-82D7151A59BD}"/>
              </a:ext>
            </a:extLst>
          </p:cNvPr>
          <p:cNvCxnSpPr>
            <a:endCxn id="8" idx="1"/>
          </p:cNvCxnSpPr>
          <p:nvPr/>
        </p:nvCxnSpPr>
        <p:spPr>
          <a:xfrm>
            <a:off x="3371907" y="2924944"/>
            <a:ext cx="1859997" cy="118813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41ECF1-1469-4CE9-B3D1-35CD67D2249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72307" y="2456892"/>
            <a:ext cx="1008112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893675-734A-4E06-8BFA-FD7F90BA98EE}"/>
              </a:ext>
            </a:extLst>
          </p:cNvPr>
          <p:cNvCxnSpPr>
            <a:stCxn id="7" idx="2"/>
            <a:endCxn id="8" idx="3"/>
          </p:cNvCxnSpPr>
          <p:nvPr/>
        </p:nvCxnSpPr>
        <p:spPr>
          <a:xfrm flipH="1">
            <a:off x="6960096" y="2924944"/>
            <a:ext cx="1884419" cy="118813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17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D64E-4032-415E-B46A-EA7D9C48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49101"/>
            <a:ext cx="11505460" cy="815605"/>
          </a:xfrm>
        </p:spPr>
        <p:txBody>
          <a:bodyPr wrap="square"/>
          <a:lstStyle/>
          <a:p>
            <a:r>
              <a:rPr lang="en-GB" dirty="0"/>
              <a:t>We’re Unstructured!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17537-AA7B-4ADA-BDAE-988775A33E7A}"/>
              </a:ext>
            </a:extLst>
          </p:cNvPr>
          <p:cNvSpPr txBox="1"/>
          <p:nvPr/>
        </p:nvSpPr>
        <p:spPr>
          <a:xfrm>
            <a:off x="381000" y="1066582"/>
            <a:ext cx="3554760" cy="183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800" dirty="0"/>
              <a:t>The Average Adult has a Vocabulary of 20-35,000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ED2A2-04B7-4D73-8532-30ADCCB0B6F8}"/>
              </a:ext>
            </a:extLst>
          </p:cNvPr>
          <p:cNvSpPr txBox="1"/>
          <p:nvPr/>
        </p:nvSpPr>
        <p:spPr>
          <a:xfrm>
            <a:off x="381001" y="3176328"/>
            <a:ext cx="1898576" cy="27729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Native Speaking 8 Year Olds Will Already Known 8,000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0FFB3-B36B-4633-B095-5A3C6A6A8200}"/>
              </a:ext>
            </a:extLst>
          </p:cNvPr>
          <p:cNvSpPr txBox="1"/>
          <p:nvPr/>
        </p:nvSpPr>
        <p:spPr>
          <a:xfrm>
            <a:off x="4177859" y="2060848"/>
            <a:ext cx="7600606" cy="83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The Average Native Speaking 4 Year old Will Know 5,000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24D3D-3534-47A1-A9C3-82AAE80A0CB4}"/>
              </a:ext>
            </a:extLst>
          </p:cNvPr>
          <p:cNvSpPr txBox="1"/>
          <p:nvPr/>
        </p:nvSpPr>
        <p:spPr>
          <a:xfrm>
            <a:off x="4177858" y="1123685"/>
            <a:ext cx="7600607" cy="721139"/>
          </a:xfrm>
          <a:prstGeom prst="rect">
            <a:avLst/>
          </a:prstGeom>
          <a:solidFill>
            <a:srgbClr val="FFCDC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The Average Adult Will Learn One New Word a Day Until Middle 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FF2A0-6834-4F04-8B2B-CBE99A13A80B}"/>
              </a:ext>
            </a:extLst>
          </p:cNvPr>
          <p:cNvSpPr txBox="1"/>
          <p:nvPr/>
        </p:nvSpPr>
        <p:spPr>
          <a:xfrm>
            <a:off x="2590875" y="3144360"/>
            <a:ext cx="2280989" cy="1436769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Average Foreign Speaker Will Learn 10,000 Words by Living Abroad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EEC36-2F8D-48D7-BA45-BC84FC1BE862}"/>
              </a:ext>
            </a:extLst>
          </p:cNvPr>
          <p:cNvSpPr txBox="1"/>
          <p:nvPr/>
        </p:nvSpPr>
        <p:spPr>
          <a:xfrm>
            <a:off x="5183162" y="3144360"/>
            <a:ext cx="2641030" cy="1424417"/>
          </a:xfrm>
          <a:prstGeom prst="rect">
            <a:avLst/>
          </a:prstGeom>
          <a:solidFill>
            <a:srgbClr val="D5D5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The Most Common Vocabulary Size for a Foreign Speaker is 4,500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5B2AD-1303-4F88-922F-2AB140D6DAEF}"/>
              </a:ext>
            </a:extLst>
          </p:cNvPr>
          <p:cNvSpPr txBox="1"/>
          <p:nvPr/>
        </p:nvSpPr>
        <p:spPr>
          <a:xfrm>
            <a:off x="2590875" y="4880473"/>
            <a:ext cx="5233317" cy="1068807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Foreign Speakers Will Learn 2.5 Words per Day on Average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C9B890-9702-458C-8916-798E309F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035" y="3296554"/>
            <a:ext cx="3214931" cy="23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4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9" y="274638"/>
            <a:ext cx="9803432" cy="490068"/>
          </a:xfrm>
        </p:spPr>
        <p:txBody>
          <a:bodyPr>
            <a:normAutofit/>
          </a:bodyPr>
          <a:lstStyle/>
          <a:p>
            <a:r>
              <a:rPr lang="en-GB" sz="2800" dirty="0"/>
              <a:t>How can Technology Enable 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2659" y="5121189"/>
            <a:ext cx="2498031" cy="833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Cloud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8932356" y="1569342"/>
            <a:ext cx="1484125" cy="3434542"/>
          </a:xfrm>
          <a:prstGeom prst="round2Same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 Same Side Corner Rectangle 7"/>
          <p:cNvSpPr/>
          <p:nvPr/>
        </p:nvSpPr>
        <p:spPr>
          <a:xfrm>
            <a:off x="6893629" y="1569342"/>
            <a:ext cx="1861129" cy="3434542"/>
          </a:xfrm>
          <a:prstGeom prst="round2Same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 Same Side Corner Rectangle 8"/>
          <p:cNvSpPr/>
          <p:nvPr/>
        </p:nvSpPr>
        <p:spPr>
          <a:xfrm>
            <a:off x="4262659" y="1569342"/>
            <a:ext cx="2498031" cy="3434542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 Same Side Corner Rectangle 9"/>
          <p:cNvSpPr/>
          <p:nvPr/>
        </p:nvSpPr>
        <p:spPr>
          <a:xfrm>
            <a:off x="1775521" y="1569342"/>
            <a:ext cx="2359647" cy="4379938"/>
          </a:xfrm>
          <a:prstGeom prst="round2Same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hevron 10"/>
          <p:cNvSpPr/>
          <p:nvPr/>
        </p:nvSpPr>
        <p:spPr>
          <a:xfrm>
            <a:off x="1775521" y="908720"/>
            <a:ext cx="2359647" cy="57606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Data Capture</a:t>
            </a:r>
          </a:p>
        </p:txBody>
      </p:sp>
      <p:sp>
        <p:nvSpPr>
          <p:cNvPr id="12" name="Chevron 11"/>
          <p:cNvSpPr/>
          <p:nvPr/>
        </p:nvSpPr>
        <p:spPr>
          <a:xfrm>
            <a:off x="3968995" y="908720"/>
            <a:ext cx="2791695" cy="57606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13" name="Chevron 12"/>
          <p:cNvSpPr/>
          <p:nvPr/>
        </p:nvSpPr>
        <p:spPr>
          <a:xfrm>
            <a:off x="6627751" y="908720"/>
            <a:ext cx="2127006" cy="57606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Visualise</a:t>
            </a:r>
          </a:p>
        </p:txBody>
      </p:sp>
      <p:sp>
        <p:nvSpPr>
          <p:cNvPr id="14" name="Chevron 13"/>
          <p:cNvSpPr/>
          <p:nvPr/>
        </p:nvSpPr>
        <p:spPr>
          <a:xfrm>
            <a:off x="8621820" y="908720"/>
            <a:ext cx="1794661" cy="57606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React</a:t>
            </a:r>
          </a:p>
        </p:txBody>
      </p:sp>
      <p:pic>
        <p:nvPicPr>
          <p:cNvPr id="15" name="Picture 2" descr="https://lh6.ggpht.com/pKkGHLLL1RWnAMC0RNv4KK9G5BjVCQxv5qkTKtXC0TO31Vkx5OvECh3nQtpqrT5hOg=w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85" y="1669998"/>
            <a:ext cx="659305" cy="7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media.licdn.com/mpr/mpr/p/1/005/097/1df/332a5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65" y="2638197"/>
            <a:ext cx="668324" cy="64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encrypted-tbn2.gstatic.com/images?q=tbn:ANd9GcQqz3Nn1pMyZFsOnoKFvs7V3zeaPBISWG7ndQfQJdqLAvjhb5N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90" y="2596310"/>
            <a:ext cx="664689" cy="66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pencil-pr.co.uk/files/large/08f827b163a64d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33" y="3429000"/>
            <a:ext cx="1423409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www.oldstationsurgery.nhs.uk/wp-content/uploads/sites/463/2016/02/news-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90" y="1686842"/>
            <a:ext cx="648664" cy="7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http://www.silverfernimmigration.co.nz/wp-content/uploads/2015/10/work-vis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633" y="2069442"/>
            <a:ext cx="1284718" cy="9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http://www.ntopinfosec.in/images/04-report-managemen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61" y="1844824"/>
            <a:ext cx="1631158" cy="126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908867" y="5121188"/>
            <a:ext cx="3515114" cy="8280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Analytics Platform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67808" y="4449036"/>
            <a:ext cx="2326412" cy="42012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Hadoop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67808" y="3949490"/>
            <a:ext cx="2326412" cy="42012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Yarn</a:t>
            </a:r>
          </a:p>
        </p:txBody>
      </p:sp>
      <p:sp>
        <p:nvSpPr>
          <p:cNvPr id="27" name="Rectangle 26"/>
          <p:cNvSpPr/>
          <p:nvPr/>
        </p:nvSpPr>
        <p:spPr>
          <a:xfrm rot="5400000">
            <a:off x="4486044" y="2857547"/>
            <a:ext cx="1491720" cy="531751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Spark</a:t>
            </a:r>
          </a:p>
        </p:txBody>
      </p:sp>
      <p:sp>
        <p:nvSpPr>
          <p:cNvPr id="28" name="Rectangle 27"/>
          <p:cNvSpPr/>
          <p:nvPr/>
        </p:nvSpPr>
        <p:spPr>
          <a:xfrm rot="5400000">
            <a:off x="3887824" y="2847538"/>
            <a:ext cx="1491720" cy="531751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SQL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91818" y="5210616"/>
            <a:ext cx="20771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Consume structured &amp; Unstructured data from Sage and 3</a:t>
            </a:r>
            <a:r>
              <a:rPr lang="en-GB" sz="1100" baseline="30000" dirty="0"/>
              <a:t>rd</a:t>
            </a:r>
            <a:r>
              <a:rPr lang="en-GB" sz="1100" dirty="0"/>
              <a:t> Parties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06897" y="3498944"/>
            <a:ext cx="1634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Use to drive monetisation of </a:t>
            </a:r>
            <a:r>
              <a:rPr lang="en-GB" sz="1100" dirty="0" err="1"/>
              <a:t>Pay&amp;Go</a:t>
            </a:r>
            <a:r>
              <a:rPr lang="en-GB" sz="1100" dirty="0"/>
              <a:t> software, as well as Product Development opportunities, </a:t>
            </a:r>
            <a:r>
              <a:rPr lang="en-GB" sz="1100" dirty="0" err="1"/>
              <a:t>etc</a:t>
            </a:r>
            <a:endParaRPr lang="en-GB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8922529" y="3212977"/>
            <a:ext cx="149395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Drive strategy, business change and trigger events, customer and business focused,  Personalise the customer experience</a:t>
            </a:r>
          </a:p>
        </p:txBody>
      </p:sp>
      <p:sp>
        <p:nvSpPr>
          <p:cNvPr id="32" name="Rectangle 31"/>
          <p:cNvSpPr/>
          <p:nvPr/>
        </p:nvSpPr>
        <p:spPr>
          <a:xfrm rot="5400000">
            <a:off x="5084264" y="2861238"/>
            <a:ext cx="1491720" cy="531751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Map/Reduce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367808" y="1856748"/>
            <a:ext cx="2326412" cy="42012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Machine Learning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5682485" y="2857547"/>
            <a:ext cx="1491720" cy="531751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Graph</a:t>
            </a:r>
          </a:p>
        </p:txBody>
      </p:sp>
      <p:pic>
        <p:nvPicPr>
          <p:cNvPr id="36" name="Picture 2" descr="Image result for software event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19" y="4490250"/>
            <a:ext cx="677361" cy="67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2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41ED47-0C7F-487F-BC54-F1F5885E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Backup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B39C-8839-4022-A55C-4D00C1D46E9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52CE7471-9FF8-405C-A532-D819D644F7A5}" type="datetime1">
              <a:rPr lang="en-US" smtClean="0"/>
              <a:t>2/23/2024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AF6C4-7C68-4496-AA35-72D786ECB7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03862D22-1FD5-4C7E-BA3B-46D6EFE9E34E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910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Four V’s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51384" y="1253618"/>
          <a:ext cx="11017224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Huge </a:t>
                      </a:r>
                      <a:r>
                        <a:rPr lang="en-US" sz="1200" baseline="0" dirty="0"/>
                        <a:t>quantities or intensity of data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Required to be ingested,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baseline="0" dirty="0" err="1"/>
                        <a:t>analysed</a:t>
                      </a:r>
                      <a:r>
                        <a:rPr lang="en-US" sz="1200" baseline="0" dirty="0"/>
                        <a:t>, and required to make decisions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Scalable storage and distributed queries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Speed that data is being generated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Speed that data is changing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Speed</a:t>
                      </a:r>
                      <a:r>
                        <a:rPr lang="en-US" sz="1200" baseline="0" dirty="0"/>
                        <a:t> that data must be received, understood and processed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Stale data provides little business value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Need for offline data processing (Machine learning)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Accessibility</a:t>
                      </a:r>
                    </a:p>
                    <a:p>
                      <a:pPr marL="628650" lvl="1" indent="-171450">
                        <a:buFont typeface="Arial"/>
                        <a:buChar char="•"/>
                      </a:pPr>
                      <a:r>
                        <a:rPr lang="en-US" sz="1200" dirty="0"/>
                        <a:t>When,</a:t>
                      </a:r>
                      <a:r>
                        <a:rPr lang="en-US" sz="1200" baseline="0" dirty="0"/>
                        <a:t> where and how a user wants to receive it</a:t>
                      </a:r>
                      <a:endParaRPr lang="en-US" sz="1200" dirty="0"/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Applicable</a:t>
                      </a:r>
                    </a:p>
                    <a:p>
                      <a:pPr marL="628650" lvl="1" indent="-171450">
                        <a:buFont typeface="Arial"/>
                        <a:buChar char="•"/>
                      </a:pPr>
                      <a:r>
                        <a:rPr lang="en-US" sz="1200" dirty="0"/>
                        <a:t>Relevant</a:t>
                      </a:r>
                      <a:r>
                        <a:rPr lang="en-US" sz="1200" baseline="0" dirty="0"/>
                        <a:t> and valuable</a:t>
                      </a:r>
                      <a:endParaRPr lang="en-US" sz="1200" dirty="0"/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Time</a:t>
                      </a:r>
                      <a:r>
                        <a:rPr lang="en-US" sz="1200" baseline="0" dirty="0"/>
                        <a:t> value</a:t>
                      </a:r>
                    </a:p>
                    <a:p>
                      <a:pPr marL="628650" lvl="1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Real time analysis</a:t>
                      </a:r>
                    </a:p>
                    <a:p>
                      <a:pPr marL="628650" lvl="1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Improved data driven decisions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Variety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Adoption of new data/information sources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From inside and outside of the company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Placing integration, management, governance and architectural pressures on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Structured,</a:t>
                      </a:r>
                      <a:r>
                        <a:rPr lang="en-US" sz="1200" baseline="0" dirty="0"/>
                        <a:t> fixed schemas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Unstructured, systematic and human generated (E.g. media, social, mobile, chat, sensors)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Semi-structured, drive toward a combination of both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Veracity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The uncertainty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Business leader trust in the data they use to make decisions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Poor data quality leading to escalating costs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Low level of confidence in how many data owned by a company is poor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5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64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2531-A8B5-4DAE-86DB-99F56795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16632"/>
            <a:ext cx="11505460" cy="815605"/>
          </a:xfrm>
        </p:spPr>
        <p:txBody>
          <a:bodyPr/>
          <a:lstStyle/>
          <a:p>
            <a:r>
              <a:rPr lang="en-GB" dirty="0"/>
              <a:t>A Central Nervous System</a:t>
            </a:r>
          </a:p>
        </p:txBody>
      </p:sp>
      <p:pic>
        <p:nvPicPr>
          <p:cNvPr id="3074" name="Picture 2" descr="Dd129913.Jour17UsingEvents02(en-us,MSDN.10).jpg">
            <a:extLst>
              <a:ext uri="{FF2B5EF4-FFF2-40B4-BE49-F238E27FC236}">
                <a16:creationId xmlns:a16="http://schemas.microsoft.com/office/drawing/2014/main" id="{006BA9D9-E33D-46BF-8DB2-0626BA007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34" y="2827227"/>
            <a:ext cx="3816499" cy="2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51217F-58D9-43C4-BD22-43CAD61B86B9}"/>
              </a:ext>
            </a:extLst>
          </p:cNvPr>
          <p:cNvSpPr/>
          <p:nvPr/>
        </p:nvSpPr>
        <p:spPr>
          <a:xfrm>
            <a:off x="6312024" y="1452315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Async Push Based Messaging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8BAF96-DAD8-49BA-B9FC-F6872F9D53B0}"/>
              </a:ext>
            </a:extLst>
          </p:cNvPr>
          <p:cNvSpPr/>
          <p:nvPr/>
        </p:nvSpPr>
        <p:spPr>
          <a:xfrm>
            <a:off x="6312024" y="2534250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Autonomous Messages, Just Enough Information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2460A9-0C34-4DA8-BF36-8C52AFF68DE5}"/>
              </a:ext>
            </a:extLst>
          </p:cNvPr>
          <p:cNvSpPr/>
          <p:nvPr/>
        </p:nvSpPr>
        <p:spPr>
          <a:xfrm>
            <a:off x="6312024" y="3616185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State-less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8AF18C-BFD0-411A-AA12-928F9AB7763C}"/>
              </a:ext>
            </a:extLst>
          </p:cNvPr>
          <p:cNvSpPr/>
          <p:nvPr/>
        </p:nvSpPr>
        <p:spPr>
          <a:xfrm>
            <a:off x="6312024" y="4698120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Greater Level of De-coupling, Removing Request/Response Overhead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DA9EA9-8A43-4E44-91E8-517D1EF2AA8B}"/>
              </a:ext>
            </a:extLst>
          </p:cNvPr>
          <p:cNvSpPr/>
          <p:nvPr/>
        </p:nvSpPr>
        <p:spPr>
          <a:xfrm>
            <a:off x="8976320" y="1452315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Remove Dependency on Downstream Systems to Complete Business Tasks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8968C0-D694-48C2-9DB7-A7A8554D4A9C}"/>
              </a:ext>
            </a:extLst>
          </p:cNvPr>
          <p:cNvSpPr/>
          <p:nvPr/>
        </p:nvSpPr>
        <p:spPr>
          <a:xfrm>
            <a:off x="8979321" y="2534249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Simplify Deployment of Each Independent System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CA65F9-7AE3-4D82-AFFF-E7B95306C228}"/>
              </a:ext>
            </a:extLst>
          </p:cNvPr>
          <p:cNvSpPr/>
          <p:nvPr/>
        </p:nvSpPr>
        <p:spPr>
          <a:xfrm>
            <a:off x="8976320" y="3616185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Application Flow Ownership shifts to Consumers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3DAB0C-EE89-485E-92A4-AC9355960C8C}"/>
              </a:ext>
            </a:extLst>
          </p:cNvPr>
          <p:cNvSpPr/>
          <p:nvPr/>
        </p:nvSpPr>
        <p:spPr>
          <a:xfrm>
            <a:off x="8976320" y="4698120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Speed, Near-Real-Time Propagation across Enterprise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AE7FB-3B04-4D0C-99FD-FB4290424F3B}"/>
              </a:ext>
            </a:extLst>
          </p:cNvPr>
          <p:cNvSpPr/>
          <p:nvPr/>
        </p:nvSpPr>
        <p:spPr>
          <a:xfrm>
            <a:off x="381000" y="927397"/>
            <a:ext cx="5426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At its highest level, a software component, or event, executes a response to receiving one or more event notifications.</a:t>
            </a:r>
          </a:p>
          <a:p>
            <a:endParaRPr lang="en-GB" sz="1600" dirty="0"/>
          </a:p>
          <a:p>
            <a:r>
              <a:rPr lang="en-GB" sz="1600" dirty="0"/>
              <a:t>A key feature is that the server component that sends the</a:t>
            </a:r>
          </a:p>
          <a:p>
            <a:r>
              <a:rPr lang="en-GB" sz="1600" dirty="0"/>
              <a:t>notification does not know which component is on</a:t>
            </a:r>
          </a:p>
          <a:p>
            <a:r>
              <a:rPr lang="en-GB" sz="1600" dirty="0"/>
              <a:t>the receiving end</a:t>
            </a:r>
          </a:p>
        </p:txBody>
      </p:sp>
    </p:spTree>
    <p:extLst>
      <p:ext uri="{BB962C8B-B14F-4D97-AF65-F5344CB8AC3E}">
        <p14:creationId xmlns:p14="http://schemas.microsoft.com/office/powerpoint/2010/main" val="2487242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227B-7B91-47E9-A23E-F5CF202C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Traditional Approaches</a:t>
            </a:r>
            <a:br>
              <a:rPr lang="en-GB" dirty="0"/>
            </a:br>
            <a:r>
              <a:rPr lang="en-GB" sz="2400" dirty="0"/>
              <a:t>Some Overlaps with Machine Learning ….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F13E6-56B1-4EC4-8B73-EB26F1CA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85" y="1412776"/>
            <a:ext cx="1828725" cy="1730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32B1B-1B21-431D-B8D4-0027AA25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61" y="1412776"/>
            <a:ext cx="1793184" cy="1728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C2B74-29AC-47F9-94DF-98CC72FCE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596" y="1412776"/>
            <a:ext cx="1722212" cy="1728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6DB77-87E1-4251-B8A8-5E3AC9CA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087" y="1412776"/>
            <a:ext cx="2438749" cy="172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A9797-04E1-4C2E-B458-5DC1A01D3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887" y="1412776"/>
            <a:ext cx="1793184" cy="17683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71602D-ACE3-47C5-93AE-3C1F82396CB7}"/>
              </a:ext>
            </a:extLst>
          </p:cNvPr>
          <p:cNvSpPr/>
          <p:nvPr/>
        </p:nvSpPr>
        <p:spPr>
          <a:xfrm>
            <a:off x="582585" y="3247627"/>
            <a:ext cx="1828724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71A18-C1CB-4009-9B92-5AFDE8B0C8C8}"/>
              </a:ext>
            </a:extLst>
          </p:cNvPr>
          <p:cNvSpPr/>
          <p:nvPr/>
        </p:nvSpPr>
        <p:spPr>
          <a:xfrm>
            <a:off x="2739591" y="3247627"/>
            <a:ext cx="1828724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Logistic</a:t>
            </a:r>
          </a:p>
          <a:p>
            <a:pPr algn="ctr"/>
            <a:r>
              <a:rPr lang="en-GB" dirty="0"/>
              <a:t>Regression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4035FC-BB1E-4ADA-B77F-CE0C15EEDE8A}"/>
              </a:ext>
            </a:extLst>
          </p:cNvPr>
          <p:cNvSpPr/>
          <p:nvPr/>
        </p:nvSpPr>
        <p:spPr>
          <a:xfrm>
            <a:off x="4843340" y="3249047"/>
            <a:ext cx="1828724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Cluster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3C2FD-41C0-4705-A90A-68D1A6668C53}"/>
              </a:ext>
            </a:extLst>
          </p:cNvPr>
          <p:cNvSpPr/>
          <p:nvPr/>
        </p:nvSpPr>
        <p:spPr>
          <a:xfrm>
            <a:off x="6947087" y="3247627"/>
            <a:ext cx="2438749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Factor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05243D-3133-4ACB-8F83-D05E8C2012B6}"/>
              </a:ext>
            </a:extLst>
          </p:cNvPr>
          <p:cNvSpPr/>
          <p:nvPr/>
        </p:nvSpPr>
        <p:spPr>
          <a:xfrm>
            <a:off x="9731887" y="3247627"/>
            <a:ext cx="1793184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Series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9633C4-11F4-4B43-80D5-D24913D19F1F}"/>
              </a:ext>
            </a:extLst>
          </p:cNvPr>
          <p:cNvSpPr/>
          <p:nvPr/>
        </p:nvSpPr>
        <p:spPr>
          <a:xfrm>
            <a:off x="582584" y="4073380"/>
            <a:ext cx="1828725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Identifies the causal relationships amongst different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E.g. House price influenced by neighbourhood, house size, age, etc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FD354-4416-4969-A815-AB43D9CDDB0C}"/>
              </a:ext>
            </a:extLst>
          </p:cNvPr>
          <p:cNvSpPr/>
          <p:nvPr/>
        </p:nvSpPr>
        <p:spPr>
          <a:xfrm>
            <a:off x="2757362" y="4073380"/>
            <a:ext cx="1810954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Overcomes relationships that cannot be described linearly as 0 and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I.e. Filtering job candidates and how successful they will be in the first year (</a:t>
            </a:r>
            <a:r>
              <a:rPr lang="en-GB" sz="1200" dirty="0" err="1">
                <a:solidFill>
                  <a:schemeClr val="tx1"/>
                </a:solidFill>
              </a:rPr>
              <a:t>E..g</a:t>
            </a:r>
            <a:r>
              <a:rPr lang="en-GB" sz="1200" dirty="0">
                <a:solidFill>
                  <a:schemeClr val="tx1"/>
                </a:solidFill>
              </a:rPr>
              <a:t> &gt; 50% success then 1 otherwise 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958EB-5184-4590-8974-8D6EBC2315C8}"/>
              </a:ext>
            </a:extLst>
          </p:cNvPr>
          <p:cNvSpPr/>
          <p:nvPr/>
        </p:nvSpPr>
        <p:spPr>
          <a:xfrm>
            <a:off x="4843339" y="4073380"/>
            <a:ext cx="1828725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Exploratory approach where observations in the data form groups according to a categorisation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E.g. House price cost in-relation to size and location to a major centre (Downtown)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0D3102-16BB-4A98-8DD3-CF8584A10940}"/>
              </a:ext>
            </a:extLst>
          </p:cNvPr>
          <p:cNvSpPr/>
          <p:nvPr/>
        </p:nvSpPr>
        <p:spPr>
          <a:xfrm>
            <a:off x="6947087" y="4073380"/>
            <a:ext cx="2438749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Like Cluster Analysis but focused on features rather than observations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E.g. if in a 100-item questionnaire every 10 questions pertains to a single attitude, factor analysis will identify the 10 factors.  These can then be used for a regression, to provide a more interpretable prediction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7AD5E0-4551-418F-B26D-C0C5B4694390}"/>
              </a:ext>
            </a:extLst>
          </p:cNvPr>
          <p:cNvSpPr/>
          <p:nvPr/>
        </p:nvSpPr>
        <p:spPr>
          <a:xfrm>
            <a:off x="9731888" y="4073380"/>
            <a:ext cx="1793184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Widely used in finance and economics, used for following values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E.g. Tracking stock price changes over time, where time is presented horizontally</a:t>
            </a:r>
          </a:p>
        </p:txBody>
      </p:sp>
    </p:spTree>
    <p:extLst>
      <p:ext uri="{BB962C8B-B14F-4D97-AF65-F5344CB8AC3E}">
        <p14:creationId xmlns:p14="http://schemas.microsoft.com/office/powerpoint/2010/main" val="397815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30383C-ECED-4634-93A8-6AD6DFDCE50E}"/>
              </a:ext>
            </a:extLst>
          </p:cNvPr>
          <p:cNvSpPr/>
          <p:nvPr/>
        </p:nvSpPr>
        <p:spPr>
          <a:xfrm>
            <a:off x="6600057" y="3494807"/>
            <a:ext cx="4899002" cy="2642824"/>
          </a:xfrm>
          <a:prstGeom prst="rect">
            <a:avLst/>
          </a:prstGeom>
          <a:solidFill>
            <a:srgbClr val="01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rIns="360000" rtlCol="0" anchor="ctr"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Human involvement is minimised, and in Deep-Learning the internals are often too complex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288D8-E0E1-487F-903F-52C8C7952C84}"/>
              </a:ext>
            </a:extLst>
          </p:cNvPr>
          <p:cNvSpPr/>
          <p:nvPr/>
        </p:nvSpPr>
        <p:spPr>
          <a:xfrm>
            <a:off x="6381573" y="725329"/>
            <a:ext cx="5117486" cy="2642824"/>
          </a:xfrm>
          <a:prstGeom prst="rect">
            <a:avLst/>
          </a:prstGeom>
          <a:solidFill>
            <a:srgbClr val="01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rIns="360000" rtlCol="0" anchor="ctr"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The computer uses the algorithm to discover the model that finds what is being sought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F94F89-FDAB-4E41-B860-51EF2DC4A230}"/>
              </a:ext>
            </a:extLst>
          </p:cNvPr>
          <p:cNvSpPr/>
          <p:nvPr/>
        </p:nvSpPr>
        <p:spPr>
          <a:xfrm>
            <a:off x="381000" y="3080121"/>
            <a:ext cx="5426968" cy="3120008"/>
          </a:xfrm>
          <a:prstGeom prst="rect">
            <a:avLst/>
          </a:prstGeom>
          <a:solidFill>
            <a:srgbClr val="01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2520000" rtlCol="0" anchor="ctr"/>
          <a:lstStyle/>
          <a:p>
            <a:r>
              <a:rPr lang="en-GB" dirty="0">
                <a:solidFill>
                  <a:schemeClr val="bg1"/>
                </a:solidFill>
              </a:rPr>
              <a:t>An evolution over traditional approaches, as unlike before the Algorithm is at its core.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33ABBE-E724-4B9E-8637-0DCD76FE3E95}"/>
              </a:ext>
            </a:extLst>
          </p:cNvPr>
          <p:cNvSpPr/>
          <p:nvPr/>
        </p:nvSpPr>
        <p:spPr>
          <a:xfrm>
            <a:off x="3130889" y="657146"/>
            <a:ext cx="5993296" cy="5993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315C9-76C5-43A4-8505-865DAF0D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88254"/>
            <a:ext cx="11505460" cy="815605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084D-3F3D-4C34-AAB3-C2F28D3B82A8}"/>
              </a:ext>
            </a:extLst>
          </p:cNvPr>
          <p:cNvSpPr txBox="1"/>
          <p:nvPr/>
        </p:nvSpPr>
        <p:spPr>
          <a:xfrm>
            <a:off x="356559" y="744206"/>
            <a:ext cx="38427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014E6C"/>
                </a:solidFill>
              </a:rPr>
              <a:t>State of the Art </a:t>
            </a:r>
          </a:p>
          <a:p>
            <a:r>
              <a:rPr lang="en-GB" sz="4400" b="1" dirty="0">
                <a:solidFill>
                  <a:srgbClr val="014E6C"/>
                </a:solidFill>
              </a:rPr>
              <a:t>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51C48-E555-424D-B4C4-2949072C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684" y="444525"/>
            <a:ext cx="5688632" cy="58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9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47F5386E-481B-436D-85E6-1E163C0936F2}"/>
              </a:ext>
            </a:extLst>
          </p:cNvPr>
          <p:cNvSpPr/>
          <p:nvPr/>
        </p:nvSpPr>
        <p:spPr>
          <a:xfrm rot="5400000">
            <a:off x="1547809" y="1696612"/>
            <a:ext cx="3096344" cy="3096344"/>
          </a:xfrm>
          <a:prstGeom prst="rt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07A609B-E9EC-4074-A010-1388DF385E88}"/>
              </a:ext>
            </a:extLst>
          </p:cNvPr>
          <p:cNvSpPr/>
          <p:nvPr/>
        </p:nvSpPr>
        <p:spPr>
          <a:xfrm rot="16200000">
            <a:off x="1576028" y="1713626"/>
            <a:ext cx="3096344" cy="3096344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F9DBD2-BC6D-4938-9933-00F5B8C4CCCF}"/>
              </a:ext>
            </a:extLst>
          </p:cNvPr>
          <p:cNvCxnSpPr>
            <a:cxnSpLocks/>
            <a:stCxn id="6" idx="4"/>
            <a:endCxn id="6" idx="0"/>
          </p:cNvCxnSpPr>
          <p:nvPr/>
        </p:nvCxnSpPr>
        <p:spPr>
          <a:xfrm flipH="1">
            <a:off x="1576028" y="1713626"/>
            <a:ext cx="3096344" cy="3096344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EDA2B48-CEAC-45B8-AB45-8059CAE5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89911"/>
            <a:ext cx="11505460" cy="815605"/>
          </a:xfrm>
        </p:spPr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676175-3707-408E-A426-698ADC29A1A6}"/>
              </a:ext>
            </a:extLst>
          </p:cNvPr>
          <p:cNvSpPr/>
          <p:nvPr/>
        </p:nvSpPr>
        <p:spPr>
          <a:xfrm>
            <a:off x="3287688" y="1929650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B3BA11-BB58-4184-A86B-3F07F387B060}"/>
              </a:ext>
            </a:extLst>
          </p:cNvPr>
          <p:cNvSpPr/>
          <p:nvPr/>
        </p:nvSpPr>
        <p:spPr>
          <a:xfrm>
            <a:off x="2756847" y="2018426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4DC1D2-F637-4432-89F2-DBBAEBC834B7}"/>
              </a:ext>
            </a:extLst>
          </p:cNvPr>
          <p:cNvSpPr/>
          <p:nvPr/>
        </p:nvSpPr>
        <p:spPr>
          <a:xfrm>
            <a:off x="1999810" y="1802402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73FA54-E657-4B0F-8FC7-5701A02B8440}"/>
              </a:ext>
            </a:extLst>
          </p:cNvPr>
          <p:cNvSpPr/>
          <p:nvPr/>
        </p:nvSpPr>
        <p:spPr>
          <a:xfrm>
            <a:off x="2102481" y="2426352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43ABCC-E3E9-4AF0-940B-B2EA2590A7AC}"/>
              </a:ext>
            </a:extLst>
          </p:cNvPr>
          <p:cNvSpPr/>
          <p:nvPr/>
        </p:nvSpPr>
        <p:spPr>
          <a:xfrm>
            <a:off x="1764093" y="3024161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1D72A3-EAE3-46F4-9F7F-4DE8CF918308}"/>
              </a:ext>
            </a:extLst>
          </p:cNvPr>
          <p:cNvSpPr/>
          <p:nvPr/>
        </p:nvSpPr>
        <p:spPr>
          <a:xfrm>
            <a:off x="3992184" y="2170997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B19F1C-C3CB-4741-B2AB-5A79DF477269}"/>
              </a:ext>
            </a:extLst>
          </p:cNvPr>
          <p:cNvSpPr/>
          <p:nvPr/>
        </p:nvSpPr>
        <p:spPr>
          <a:xfrm>
            <a:off x="4019590" y="3487316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FA5536-5BBE-4BC9-907C-6F68700FE725}"/>
              </a:ext>
            </a:extLst>
          </p:cNvPr>
          <p:cNvSpPr/>
          <p:nvPr/>
        </p:nvSpPr>
        <p:spPr>
          <a:xfrm>
            <a:off x="3631571" y="3975707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CB3E65-CD91-46D2-93EE-3581DCCCB307}"/>
              </a:ext>
            </a:extLst>
          </p:cNvPr>
          <p:cNvSpPr/>
          <p:nvPr/>
        </p:nvSpPr>
        <p:spPr>
          <a:xfrm>
            <a:off x="3133598" y="3537590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9B6DB7-2B26-4937-B596-04E3C36FF198}"/>
              </a:ext>
            </a:extLst>
          </p:cNvPr>
          <p:cNvSpPr/>
          <p:nvPr/>
        </p:nvSpPr>
        <p:spPr>
          <a:xfrm>
            <a:off x="2974915" y="4154651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F7A245-6B10-426A-A088-5932C22CAD07}"/>
              </a:ext>
            </a:extLst>
          </p:cNvPr>
          <p:cNvSpPr/>
          <p:nvPr/>
        </p:nvSpPr>
        <p:spPr>
          <a:xfrm>
            <a:off x="2324799" y="4170405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500AC1-ED98-423E-9944-BB6441738E74}"/>
              </a:ext>
            </a:extLst>
          </p:cNvPr>
          <p:cNvCxnSpPr>
            <a:cxnSpLocks/>
          </p:cNvCxnSpPr>
          <p:nvPr/>
        </p:nvCxnSpPr>
        <p:spPr>
          <a:xfrm>
            <a:off x="1415480" y="1641618"/>
            <a:ext cx="0" cy="3528392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7C45BD-4DCB-4967-8E78-69B142413088}"/>
              </a:ext>
            </a:extLst>
          </p:cNvPr>
          <p:cNvCxnSpPr>
            <a:cxnSpLocks/>
          </p:cNvCxnSpPr>
          <p:nvPr/>
        </p:nvCxnSpPr>
        <p:spPr>
          <a:xfrm>
            <a:off x="1151002" y="4582300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03CDB-37A3-4A23-BA80-E4926FB4CBE1}"/>
              </a:ext>
            </a:extLst>
          </p:cNvPr>
          <p:cNvCxnSpPr>
            <a:cxnSpLocks/>
          </p:cNvCxnSpPr>
          <p:nvPr/>
        </p:nvCxnSpPr>
        <p:spPr>
          <a:xfrm>
            <a:off x="1151002" y="4220225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CDE27A-5632-4559-AFFF-26C71AEB6755}"/>
              </a:ext>
            </a:extLst>
          </p:cNvPr>
          <p:cNvCxnSpPr>
            <a:cxnSpLocks/>
          </p:cNvCxnSpPr>
          <p:nvPr/>
        </p:nvCxnSpPr>
        <p:spPr>
          <a:xfrm>
            <a:off x="1148862" y="3890869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B6C0E0-C78E-4201-8E9D-E63D7AF37941}"/>
              </a:ext>
            </a:extLst>
          </p:cNvPr>
          <p:cNvCxnSpPr>
            <a:cxnSpLocks/>
          </p:cNvCxnSpPr>
          <p:nvPr/>
        </p:nvCxnSpPr>
        <p:spPr>
          <a:xfrm>
            <a:off x="1148862" y="3487316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1CDBAF-9461-44A4-A1DC-023BDB19D730}"/>
              </a:ext>
            </a:extLst>
          </p:cNvPr>
          <p:cNvCxnSpPr>
            <a:cxnSpLocks/>
          </p:cNvCxnSpPr>
          <p:nvPr/>
        </p:nvCxnSpPr>
        <p:spPr>
          <a:xfrm>
            <a:off x="1148862" y="3153786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099DE6-40D9-4A6A-98B6-F7A61FD08722}"/>
              </a:ext>
            </a:extLst>
          </p:cNvPr>
          <p:cNvCxnSpPr>
            <a:cxnSpLocks/>
          </p:cNvCxnSpPr>
          <p:nvPr/>
        </p:nvCxnSpPr>
        <p:spPr>
          <a:xfrm>
            <a:off x="1162195" y="2796121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C46696-A5F2-4FED-8BE5-17584D6847F6}"/>
              </a:ext>
            </a:extLst>
          </p:cNvPr>
          <p:cNvCxnSpPr>
            <a:cxnSpLocks/>
          </p:cNvCxnSpPr>
          <p:nvPr/>
        </p:nvCxnSpPr>
        <p:spPr>
          <a:xfrm>
            <a:off x="1162195" y="2403373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560C9D-98F7-461B-9CF6-BB4DE0D33F31}"/>
              </a:ext>
            </a:extLst>
          </p:cNvPr>
          <p:cNvCxnSpPr>
            <a:cxnSpLocks/>
          </p:cNvCxnSpPr>
          <p:nvPr/>
        </p:nvCxnSpPr>
        <p:spPr>
          <a:xfrm>
            <a:off x="1148862" y="2018426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0F9830-7140-4DC7-993B-6A0FC8F89B64}"/>
              </a:ext>
            </a:extLst>
          </p:cNvPr>
          <p:cNvCxnSpPr>
            <a:cxnSpLocks/>
          </p:cNvCxnSpPr>
          <p:nvPr/>
        </p:nvCxnSpPr>
        <p:spPr>
          <a:xfrm>
            <a:off x="1151002" y="4951331"/>
            <a:ext cx="3586065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3BD519-BF8F-4B91-B491-AB793726560B}"/>
              </a:ext>
            </a:extLst>
          </p:cNvPr>
          <p:cNvCxnSpPr>
            <a:cxnSpLocks/>
          </p:cNvCxnSpPr>
          <p:nvPr/>
        </p:nvCxnSpPr>
        <p:spPr>
          <a:xfrm rot="16200000">
            <a:off x="3873989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0CE4B3-23C4-475A-B1FE-88EB986B33C0}"/>
              </a:ext>
            </a:extLst>
          </p:cNvPr>
          <p:cNvCxnSpPr>
            <a:cxnSpLocks/>
          </p:cNvCxnSpPr>
          <p:nvPr/>
        </p:nvCxnSpPr>
        <p:spPr>
          <a:xfrm rot="16200000">
            <a:off x="3544743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38706F-1834-4477-9690-F149F3EBC431}"/>
              </a:ext>
            </a:extLst>
          </p:cNvPr>
          <p:cNvCxnSpPr>
            <a:cxnSpLocks/>
          </p:cNvCxnSpPr>
          <p:nvPr/>
        </p:nvCxnSpPr>
        <p:spPr>
          <a:xfrm rot="16200000">
            <a:off x="3169995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C74079-8F51-4C90-A7BF-0F3687D89930}"/>
              </a:ext>
            </a:extLst>
          </p:cNvPr>
          <p:cNvCxnSpPr>
            <a:cxnSpLocks/>
          </p:cNvCxnSpPr>
          <p:nvPr/>
        </p:nvCxnSpPr>
        <p:spPr>
          <a:xfrm rot="16200000">
            <a:off x="2824663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A1B505-82CC-4FFD-BEC9-5A23E34EBB14}"/>
              </a:ext>
            </a:extLst>
          </p:cNvPr>
          <p:cNvCxnSpPr>
            <a:cxnSpLocks/>
          </p:cNvCxnSpPr>
          <p:nvPr/>
        </p:nvCxnSpPr>
        <p:spPr>
          <a:xfrm rot="16200000">
            <a:off x="2439627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9AA6B7-BD59-4AC2-A6D7-5C5CD0D9C38F}"/>
              </a:ext>
            </a:extLst>
          </p:cNvPr>
          <p:cNvCxnSpPr>
            <a:cxnSpLocks/>
          </p:cNvCxnSpPr>
          <p:nvPr/>
        </p:nvCxnSpPr>
        <p:spPr>
          <a:xfrm rot="16200000">
            <a:off x="2097229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FFB620-123F-42A4-BF86-405B9FE34E0A}"/>
              </a:ext>
            </a:extLst>
          </p:cNvPr>
          <p:cNvCxnSpPr>
            <a:cxnSpLocks/>
          </p:cNvCxnSpPr>
          <p:nvPr/>
        </p:nvCxnSpPr>
        <p:spPr>
          <a:xfrm rot="16200000">
            <a:off x="1700684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1B5E9E-B6C2-4F30-BFD4-7C09E5E20EFB}"/>
              </a:ext>
            </a:extLst>
          </p:cNvPr>
          <p:cNvCxnSpPr>
            <a:cxnSpLocks/>
          </p:cNvCxnSpPr>
          <p:nvPr/>
        </p:nvCxnSpPr>
        <p:spPr>
          <a:xfrm rot="16200000">
            <a:off x="4215074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300BF4-5C54-4E45-854A-A0F86FA5DF44}"/>
              </a:ext>
            </a:extLst>
          </p:cNvPr>
          <p:cNvSpPr/>
          <p:nvPr/>
        </p:nvSpPr>
        <p:spPr>
          <a:xfrm>
            <a:off x="5519936" y="1065554"/>
            <a:ext cx="5688631" cy="864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>
                    <a:lumMod val="25000"/>
                  </a:schemeClr>
                </a:solidFill>
              </a:rPr>
              <a:t>y = m * x + 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31DA72-40C7-4173-B7AD-127937918878}"/>
              </a:ext>
            </a:extLst>
          </p:cNvPr>
          <p:cNvSpPr/>
          <p:nvPr/>
        </p:nvSpPr>
        <p:spPr>
          <a:xfrm>
            <a:off x="5519935" y="2018425"/>
            <a:ext cx="5688631" cy="12551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m &amp; b are the only values available to train/adjust – no other way to affect the line</a:t>
            </a:r>
          </a:p>
          <a:p>
            <a:pPr algn="ctr"/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** There can be many lines **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D29678-1618-4659-916E-A19232A4085F}"/>
              </a:ext>
            </a:extLst>
          </p:cNvPr>
          <p:cNvSpPr txBox="1"/>
          <p:nvPr/>
        </p:nvSpPr>
        <p:spPr>
          <a:xfrm>
            <a:off x="4654126" y="1389237"/>
            <a:ext cx="4780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GB" baseline="30000" dirty="0"/>
              <a:t>1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DAD4BE1D-B4C0-4440-A7E1-E8AF24E299E2}"/>
              </a:ext>
            </a:extLst>
          </p:cNvPr>
          <p:cNvSpPr/>
          <p:nvPr/>
        </p:nvSpPr>
        <p:spPr>
          <a:xfrm>
            <a:off x="6681095" y="3402552"/>
            <a:ext cx="864096" cy="432048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A2240A6A-B79A-4535-AA74-C69A055AC1D6}"/>
              </a:ext>
            </a:extLst>
          </p:cNvPr>
          <p:cNvSpPr/>
          <p:nvPr/>
        </p:nvSpPr>
        <p:spPr>
          <a:xfrm>
            <a:off x="9067800" y="3402552"/>
            <a:ext cx="864096" cy="432048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FA25BB-290A-45EA-9C12-C64DD3BEB8FE}"/>
              </a:ext>
            </a:extLst>
          </p:cNvPr>
          <p:cNvCxnSpPr>
            <a:cxnSpLocks/>
          </p:cNvCxnSpPr>
          <p:nvPr/>
        </p:nvCxnSpPr>
        <p:spPr>
          <a:xfrm flipH="1">
            <a:off x="1576026" y="2688961"/>
            <a:ext cx="3078100" cy="1230403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6A5B12C-982B-4548-A1A4-B3B9D230278A}"/>
              </a:ext>
            </a:extLst>
          </p:cNvPr>
          <p:cNvSpPr/>
          <p:nvPr/>
        </p:nvSpPr>
        <p:spPr>
          <a:xfrm>
            <a:off x="3038560" y="2876414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EF75D8-3473-4803-9605-AB9CDFAA34AA}"/>
              </a:ext>
            </a:extLst>
          </p:cNvPr>
          <p:cNvSpPr/>
          <p:nvPr/>
        </p:nvSpPr>
        <p:spPr>
          <a:xfrm>
            <a:off x="2363189" y="3461438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4050CB-DED9-4B76-834E-E029411B6F52}"/>
              </a:ext>
            </a:extLst>
          </p:cNvPr>
          <p:cNvSpPr/>
          <p:nvPr/>
        </p:nvSpPr>
        <p:spPr>
          <a:xfrm>
            <a:off x="1706741" y="3730068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DBE562-BBEE-4697-BB17-AA4FBDDE10B0}"/>
              </a:ext>
            </a:extLst>
          </p:cNvPr>
          <p:cNvSpPr/>
          <p:nvPr/>
        </p:nvSpPr>
        <p:spPr>
          <a:xfrm>
            <a:off x="3494711" y="2568524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81FB4C-3D0E-43DB-BAC0-78532611C087}"/>
              </a:ext>
            </a:extLst>
          </p:cNvPr>
          <p:cNvSpPr txBox="1"/>
          <p:nvPr/>
        </p:nvSpPr>
        <p:spPr>
          <a:xfrm>
            <a:off x="4661277" y="2401878"/>
            <a:ext cx="4780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GB" baseline="30000" dirty="0"/>
              <a:t>2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7530D16-C4D9-4C34-B25D-61342FC19292}"/>
              </a:ext>
            </a:extLst>
          </p:cNvPr>
          <p:cNvGrpSpPr/>
          <p:nvPr/>
        </p:nvGrpSpPr>
        <p:grpSpPr>
          <a:xfrm>
            <a:off x="5957379" y="3946091"/>
            <a:ext cx="4593143" cy="2147205"/>
            <a:chOff x="5957379" y="4221305"/>
            <a:chExt cx="4593143" cy="214720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2678D06-F60E-4D0D-86BF-ADB6D0F1BF78}"/>
                </a:ext>
              </a:extLst>
            </p:cNvPr>
            <p:cNvSpPr txBox="1"/>
            <p:nvPr/>
          </p:nvSpPr>
          <p:spPr>
            <a:xfrm>
              <a:off x="6548533" y="4221306"/>
              <a:ext cx="1129220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Weights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824940E-C12F-4D2B-AEFD-99B30FDFA2B1}"/>
                </a:ext>
              </a:extLst>
            </p:cNvPr>
            <p:cNvSpPr txBox="1"/>
            <p:nvPr/>
          </p:nvSpPr>
          <p:spPr>
            <a:xfrm>
              <a:off x="9013176" y="4221305"/>
              <a:ext cx="97334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Biases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DC2821-7D0E-4302-B9B8-2A912970D0E3}"/>
                </a:ext>
              </a:extLst>
            </p:cNvPr>
            <p:cNvSpPr txBox="1"/>
            <p:nvPr/>
          </p:nvSpPr>
          <p:spPr>
            <a:xfrm>
              <a:off x="5957379" y="4244852"/>
              <a:ext cx="492122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3800" dirty="0"/>
                <a:t>[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E75388-5F21-46EE-9456-4CDB7F2D492E}"/>
                </a:ext>
              </a:extLst>
            </p:cNvPr>
            <p:cNvSpPr txBox="1"/>
            <p:nvPr/>
          </p:nvSpPr>
          <p:spPr>
            <a:xfrm>
              <a:off x="7608168" y="4244852"/>
              <a:ext cx="492122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3800" dirty="0"/>
                <a:t>]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288749-7B50-453B-9298-6904D475A1FD}"/>
                </a:ext>
              </a:extLst>
            </p:cNvPr>
            <p:cNvSpPr txBox="1"/>
            <p:nvPr/>
          </p:nvSpPr>
          <p:spPr>
            <a:xfrm>
              <a:off x="6416166" y="4925576"/>
              <a:ext cx="612668" cy="11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1,1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2,1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3,1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FF8B3E2-FAFF-4762-B19D-1B01F5AD6900}"/>
                </a:ext>
              </a:extLst>
            </p:cNvPr>
            <p:cNvSpPr txBox="1"/>
            <p:nvPr/>
          </p:nvSpPr>
          <p:spPr>
            <a:xfrm>
              <a:off x="7037498" y="4925576"/>
              <a:ext cx="612668" cy="11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1,2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2,2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3,2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80629B-4A7A-4D2E-8AB7-E7A2E04D0714}"/>
                </a:ext>
              </a:extLst>
            </p:cNvPr>
            <p:cNvSpPr txBox="1"/>
            <p:nvPr/>
          </p:nvSpPr>
          <p:spPr>
            <a:xfrm>
              <a:off x="8407611" y="4221305"/>
              <a:ext cx="492122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3800" dirty="0"/>
                <a:t>[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0FB9B4-77F1-40F7-90E6-175D8F683053}"/>
                </a:ext>
              </a:extLst>
            </p:cNvPr>
            <p:cNvSpPr txBox="1"/>
            <p:nvPr/>
          </p:nvSpPr>
          <p:spPr>
            <a:xfrm>
              <a:off x="10058400" y="4221305"/>
              <a:ext cx="492122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3800" dirty="0"/>
                <a:t>]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9C452-3B7E-4ACA-8280-491DF5B0EA15}"/>
                </a:ext>
              </a:extLst>
            </p:cNvPr>
            <p:cNvSpPr txBox="1"/>
            <p:nvPr/>
          </p:nvSpPr>
          <p:spPr>
            <a:xfrm>
              <a:off x="8866398" y="4902029"/>
              <a:ext cx="545342" cy="11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1,1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2,1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3,1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FCFB23-83CD-4FEE-AB79-79289B4DE8E1}"/>
                </a:ext>
              </a:extLst>
            </p:cNvPr>
            <p:cNvSpPr txBox="1"/>
            <p:nvPr/>
          </p:nvSpPr>
          <p:spPr>
            <a:xfrm>
              <a:off x="9487730" y="4902029"/>
              <a:ext cx="545342" cy="11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1,2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2,2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3,2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B4FC3D8-E9AB-45D6-AE40-D40864E72D7E}"/>
                </a:ext>
              </a:extLst>
            </p:cNvPr>
            <p:cNvSpPr txBox="1"/>
            <p:nvPr/>
          </p:nvSpPr>
          <p:spPr>
            <a:xfrm>
              <a:off x="9314644" y="4943065"/>
              <a:ext cx="251992" cy="1082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baseline="300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baseline="30000" dirty="0"/>
                <a:t>,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C07A8E0-1706-4AE0-A878-E2A172BB991E}"/>
                </a:ext>
              </a:extLst>
            </p:cNvPr>
            <p:cNvSpPr txBox="1"/>
            <p:nvPr/>
          </p:nvSpPr>
          <p:spPr>
            <a:xfrm>
              <a:off x="6905366" y="4976911"/>
              <a:ext cx="251992" cy="1082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baseline="300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baseline="30000" dirty="0"/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375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38EB-B541-4899-B935-FDA7F881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44624"/>
            <a:ext cx="11505460" cy="815605"/>
          </a:xfrm>
        </p:spPr>
        <p:txBody>
          <a:bodyPr/>
          <a:lstStyle/>
          <a:p>
            <a:r>
              <a:rPr lang="en-GB" dirty="0"/>
              <a:t>The Training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4E016-5586-49DE-985A-D552172D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58" y="1216287"/>
            <a:ext cx="1272168" cy="127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3D763-FF29-4EC4-B733-91F77A7D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709" y="3660491"/>
            <a:ext cx="2271539" cy="20246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E4AF1CD-876C-4B54-9638-E7F462018159}"/>
              </a:ext>
            </a:extLst>
          </p:cNvPr>
          <p:cNvGrpSpPr/>
          <p:nvPr/>
        </p:nvGrpSpPr>
        <p:grpSpPr>
          <a:xfrm>
            <a:off x="760633" y="3818417"/>
            <a:ext cx="2523958" cy="1388435"/>
            <a:chOff x="4871864" y="1277149"/>
            <a:chExt cx="2523958" cy="13884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79E89D-5DEA-4ECD-A255-B51AB14370BF}"/>
                </a:ext>
              </a:extLst>
            </p:cNvPr>
            <p:cNvSpPr txBox="1"/>
            <p:nvPr/>
          </p:nvSpPr>
          <p:spPr>
            <a:xfrm>
              <a:off x="5108396" y="1277149"/>
              <a:ext cx="8771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Weights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924FD-E4A9-4B22-8FBC-B7DDA4F31B6A}"/>
                </a:ext>
              </a:extLst>
            </p:cNvPr>
            <p:cNvSpPr txBox="1"/>
            <p:nvPr/>
          </p:nvSpPr>
          <p:spPr>
            <a:xfrm>
              <a:off x="6415512" y="1284985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Biases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BF9BD5-78CF-4DD4-9114-9098F08E7684}"/>
                </a:ext>
              </a:extLst>
            </p:cNvPr>
            <p:cNvSpPr txBox="1"/>
            <p:nvPr/>
          </p:nvSpPr>
          <p:spPr>
            <a:xfrm>
              <a:off x="4871864" y="1306915"/>
              <a:ext cx="314189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800" dirty="0"/>
                <a:t>[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87788A-A093-48DC-A8E9-E426EFF2340E}"/>
                </a:ext>
              </a:extLst>
            </p:cNvPr>
            <p:cNvSpPr txBox="1"/>
            <p:nvPr/>
          </p:nvSpPr>
          <p:spPr>
            <a:xfrm>
              <a:off x="5951984" y="1306915"/>
              <a:ext cx="314189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800" dirty="0"/>
                <a:t>]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A7F6A-BD3F-43BD-8844-BAAD0F1F7042}"/>
                </a:ext>
              </a:extLst>
            </p:cNvPr>
            <p:cNvSpPr txBox="1"/>
            <p:nvPr/>
          </p:nvSpPr>
          <p:spPr>
            <a:xfrm>
              <a:off x="5044615" y="1610758"/>
              <a:ext cx="502061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1,1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2,1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3,1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16FB83-315E-4156-A39D-FBF20F771713}"/>
                </a:ext>
              </a:extLst>
            </p:cNvPr>
            <p:cNvSpPr txBox="1"/>
            <p:nvPr/>
          </p:nvSpPr>
          <p:spPr>
            <a:xfrm>
              <a:off x="5521931" y="1628800"/>
              <a:ext cx="502061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1,2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2,2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3,2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98F9E6-0D09-491D-AD38-556435444129}"/>
                </a:ext>
              </a:extLst>
            </p:cNvPr>
            <p:cNvSpPr txBox="1"/>
            <p:nvPr/>
          </p:nvSpPr>
          <p:spPr>
            <a:xfrm>
              <a:off x="6170171" y="1291835"/>
              <a:ext cx="314189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800" dirty="0"/>
                <a:t>[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3B1319-8023-44CB-8C37-DA8690A2983F}"/>
                </a:ext>
              </a:extLst>
            </p:cNvPr>
            <p:cNvSpPr txBox="1"/>
            <p:nvPr/>
          </p:nvSpPr>
          <p:spPr>
            <a:xfrm>
              <a:off x="7081633" y="1311367"/>
              <a:ext cx="314189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800" dirty="0"/>
                <a:t>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B7CEA5-6D25-48A6-AD70-78A40D2ED439}"/>
                </a:ext>
              </a:extLst>
            </p:cNvPr>
            <p:cNvSpPr txBox="1"/>
            <p:nvPr/>
          </p:nvSpPr>
          <p:spPr>
            <a:xfrm>
              <a:off x="6344018" y="1651774"/>
              <a:ext cx="45236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1,1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2,1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3,1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68CC08-AD3D-4CB9-AFC2-C63974F96099}"/>
                </a:ext>
              </a:extLst>
            </p:cNvPr>
            <p:cNvSpPr txBox="1"/>
            <p:nvPr/>
          </p:nvSpPr>
          <p:spPr>
            <a:xfrm>
              <a:off x="6737037" y="1628800"/>
              <a:ext cx="45236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1,2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2,2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3,2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4A101-2900-4316-83E3-D4CC04C23B56}"/>
                </a:ext>
              </a:extLst>
            </p:cNvPr>
            <p:cNvSpPr txBox="1"/>
            <p:nvPr/>
          </p:nvSpPr>
          <p:spPr>
            <a:xfrm>
              <a:off x="6634061" y="1651774"/>
              <a:ext cx="234360" cy="902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sz="1400" baseline="300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sz="1400" baseline="30000" dirty="0"/>
                <a:t>,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59548-FDB2-43E6-BD45-EE37411F1E18}"/>
                </a:ext>
              </a:extLst>
            </p:cNvPr>
            <p:cNvSpPr txBox="1"/>
            <p:nvPr/>
          </p:nvSpPr>
          <p:spPr>
            <a:xfrm>
              <a:off x="5389799" y="1680135"/>
              <a:ext cx="234360" cy="902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sz="1400" baseline="300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sz="1400" baseline="30000" dirty="0"/>
                <a:t>,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41FA7D-73DA-4C15-82CE-8FBCD5902C72}"/>
              </a:ext>
            </a:extLst>
          </p:cNvPr>
          <p:cNvSpPr txBox="1"/>
          <p:nvPr/>
        </p:nvSpPr>
        <p:spPr>
          <a:xfrm>
            <a:off x="442446" y="2547467"/>
            <a:ext cx="34249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Training Data “Labelled Data”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000D3A0-DA0E-449C-96A9-D297BAB03AA7}"/>
              </a:ext>
            </a:extLst>
          </p:cNvPr>
          <p:cNvSpPr/>
          <p:nvPr/>
        </p:nvSpPr>
        <p:spPr>
          <a:xfrm>
            <a:off x="1840753" y="3108499"/>
            <a:ext cx="532376" cy="473835"/>
          </a:xfrm>
          <a:prstGeom prst="downArrow">
            <a:avLst/>
          </a:prstGeom>
          <a:solidFill>
            <a:srgbClr val="0F7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DB6C9C3-0BBE-429D-821D-8DF84E648565}"/>
              </a:ext>
            </a:extLst>
          </p:cNvPr>
          <p:cNvSpPr/>
          <p:nvPr/>
        </p:nvSpPr>
        <p:spPr>
          <a:xfrm rot="16200000">
            <a:off x="3528597" y="4288373"/>
            <a:ext cx="532376" cy="473835"/>
          </a:xfrm>
          <a:prstGeom prst="downArrow">
            <a:avLst/>
          </a:prstGeom>
          <a:solidFill>
            <a:srgbClr val="0C6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2DDA5B96-1F3A-4B61-A736-242A645CA8F5}"/>
              </a:ext>
            </a:extLst>
          </p:cNvPr>
          <p:cNvSpPr/>
          <p:nvPr/>
        </p:nvSpPr>
        <p:spPr>
          <a:xfrm flipH="1">
            <a:off x="3066028" y="1546266"/>
            <a:ext cx="2473380" cy="1965109"/>
          </a:xfrm>
          <a:prstGeom prst="bentArrow">
            <a:avLst>
              <a:gd name="adj1" fmla="val 15196"/>
              <a:gd name="adj2" fmla="val 16641"/>
              <a:gd name="adj3" fmla="val 13483"/>
              <a:gd name="adj4" fmla="val 31311"/>
            </a:avLst>
          </a:prstGeom>
          <a:solidFill>
            <a:srgbClr val="01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9F8135-4DFF-4C5C-8743-1E066237AE00}"/>
              </a:ext>
            </a:extLst>
          </p:cNvPr>
          <p:cNvSpPr txBox="1"/>
          <p:nvPr/>
        </p:nvSpPr>
        <p:spPr>
          <a:xfrm>
            <a:off x="4504378" y="5641879"/>
            <a:ext cx="1800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EE6F0A-9633-4BBC-9CD4-0D19D6957BA6}"/>
              </a:ext>
            </a:extLst>
          </p:cNvPr>
          <p:cNvSpPr txBox="1"/>
          <p:nvPr/>
        </p:nvSpPr>
        <p:spPr>
          <a:xfrm>
            <a:off x="1097747" y="5396305"/>
            <a:ext cx="1800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EE9E38-5594-4BEE-8D93-9611620DDFF0}"/>
              </a:ext>
            </a:extLst>
          </p:cNvPr>
          <p:cNvSpPr/>
          <p:nvPr/>
        </p:nvSpPr>
        <p:spPr>
          <a:xfrm>
            <a:off x="6744073" y="1216288"/>
            <a:ext cx="4680519" cy="9561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</a:rPr>
              <a:t>We use random values for W &amp; B, making sure not to bias one state over another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59B18D-F64E-497F-B407-03BB91CAE27B}"/>
              </a:ext>
            </a:extLst>
          </p:cNvPr>
          <p:cNvSpPr/>
          <p:nvPr/>
        </p:nvSpPr>
        <p:spPr>
          <a:xfrm>
            <a:off x="6744073" y="2435488"/>
            <a:ext cx="4680519" cy="19651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</a:rPr>
              <a:t>We compare the output with what we expect it to have produced.  We update W &amp; B and Test again.  As training progresses, M (the line) moves closer to identifying the correct separation between attributes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9B3F1D-59AE-4A9C-856F-9A71E96EA8CD}"/>
              </a:ext>
            </a:extLst>
          </p:cNvPr>
          <p:cNvSpPr/>
          <p:nvPr/>
        </p:nvSpPr>
        <p:spPr>
          <a:xfrm>
            <a:off x="6744072" y="4616344"/>
            <a:ext cx="4680519" cy="1164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</a:rPr>
              <a:t>Now we use Evaluation to see if the Model is any good.  Use data that wasn’t used for training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4C1B84-C94B-44C1-8FBA-AB60F0C8E40D}"/>
              </a:ext>
            </a:extLst>
          </p:cNvPr>
          <p:cNvSpPr/>
          <p:nvPr/>
        </p:nvSpPr>
        <p:spPr>
          <a:xfrm>
            <a:off x="6564052" y="1045662"/>
            <a:ext cx="360040" cy="3600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222638-14A6-4199-B339-920D5637AB56}"/>
              </a:ext>
            </a:extLst>
          </p:cNvPr>
          <p:cNvSpPr/>
          <p:nvPr/>
        </p:nvSpPr>
        <p:spPr>
          <a:xfrm>
            <a:off x="6562704" y="2301451"/>
            <a:ext cx="360040" cy="3600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DB0EB6-F1A2-4507-870A-41967E66B180}"/>
              </a:ext>
            </a:extLst>
          </p:cNvPr>
          <p:cNvSpPr/>
          <p:nvPr/>
        </p:nvSpPr>
        <p:spPr>
          <a:xfrm>
            <a:off x="6562704" y="4510211"/>
            <a:ext cx="360040" cy="3600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864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643F86-BD46-4A04-BB97-256BF933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Computers dig Data Structures &amp; Binary Data</a:t>
            </a:r>
          </a:p>
        </p:txBody>
      </p:sp>
      <p:pic>
        <p:nvPicPr>
          <p:cNvPr id="2050" name="Picture 2" descr="Image result for person confused">
            <a:extLst>
              <a:ext uri="{FF2B5EF4-FFF2-40B4-BE49-F238E27FC236}">
                <a16:creationId xmlns:a16="http://schemas.microsoft.com/office/drawing/2014/main" id="{D6BE832F-72A7-4DC2-9839-232B1950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77774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F375B-761F-4747-A455-1EA05A83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882336"/>
            <a:ext cx="3227889" cy="4077072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25D02D6-5BB8-4962-BC9E-320C64F1EEFC}"/>
              </a:ext>
            </a:extLst>
          </p:cNvPr>
          <p:cNvSpPr/>
          <p:nvPr/>
        </p:nvSpPr>
        <p:spPr>
          <a:xfrm>
            <a:off x="4079776" y="1628800"/>
            <a:ext cx="3240360" cy="2088232"/>
          </a:xfrm>
          <a:prstGeom prst="wedgeEllipseCallout">
            <a:avLst>
              <a:gd name="adj1" fmla="val -87215"/>
              <a:gd name="adj2" fmla="val 11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00110101000101000101011001010001110101011001110010101110101111</a:t>
            </a:r>
          </a:p>
        </p:txBody>
      </p:sp>
    </p:spTree>
    <p:extLst>
      <p:ext uri="{BB962C8B-B14F-4D97-AF65-F5344CB8AC3E}">
        <p14:creationId xmlns:p14="http://schemas.microsoft.com/office/powerpoint/2010/main" val="9986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B1B940-C786-42DD-908C-59D014BD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Big Data &amp; Data Science Became Important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EFB99-D67C-4185-8FDC-1A7793F6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1124744"/>
            <a:ext cx="2793525" cy="2153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52457-2343-4D63-8361-1FCCCAE0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7" y="3422314"/>
            <a:ext cx="1064008" cy="2153553"/>
          </a:xfrm>
          <a:prstGeom prst="rect">
            <a:avLst/>
          </a:prstGeom>
        </p:spPr>
      </p:pic>
      <p:pic>
        <p:nvPicPr>
          <p:cNvPr id="7" name="Picture 2" descr="Image result for twitter image">
            <a:extLst>
              <a:ext uri="{FF2B5EF4-FFF2-40B4-BE49-F238E27FC236}">
                <a16:creationId xmlns:a16="http://schemas.microsoft.com/office/drawing/2014/main" id="{0C46791C-878F-4D7F-AB42-17585118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58" y="3422314"/>
            <a:ext cx="606780" cy="6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linkedin image">
            <a:extLst>
              <a:ext uri="{FF2B5EF4-FFF2-40B4-BE49-F238E27FC236}">
                <a16:creationId xmlns:a16="http://schemas.microsoft.com/office/drawing/2014/main" id="{BE942771-7272-4530-9B70-55495935E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58" y="4203265"/>
            <a:ext cx="626939" cy="47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4DD55-EC9F-4E8A-9F64-D6A578EE3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854" y="4334845"/>
            <a:ext cx="602309" cy="207044"/>
          </a:xfrm>
          <a:prstGeom prst="rect">
            <a:avLst/>
          </a:prstGeom>
        </p:spPr>
      </p:pic>
      <p:pic>
        <p:nvPicPr>
          <p:cNvPr id="1026" name="Picture 2" descr="Image result for files">
            <a:hlinkClick r:id="rId7"/>
            <a:extLst>
              <a:ext uri="{FF2B5EF4-FFF2-40B4-BE49-F238E27FC236}">
                <a16:creationId xmlns:a16="http://schemas.microsoft.com/office/drawing/2014/main" id="{37893694-822C-499E-AAE3-9DBB0F1A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941" y="3407213"/>
            <a:ext cx="874136" cy="6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977F81-A564-4612-8C3C-81B7E6F64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7220" y="4615638"/>
            <a:ext cx="1040834" cy="932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A90E9-DB65-47B1-B096-848B568EDB83}"/>
              </a:ext>
            </a:extLst>
          </p:cNvPr>
          <p:cNvSpPr txBox="1"/>
          <p:nvPr/>
        </p:nvSpPr>
        <p:spPr>
          <a:xfrm>
            <a:off x="474182" y="1412776"/>
            <a:ext cx="6397793" cy="4464496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Traditional analysis methods focused on pre-defined and modelled data, focused on a linear customer engagement model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The Customer Relationship is no longer Linear, It’s Hyper-Connected – Digital World, Data Driven, Agile and Continual Engagement – Context Driven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Business decisions driven by an incomplete view of our environment and customers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Unable to leverage emerging sources (E.g. social) or existing sources - timely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Agility impacted as analysis is historical, unable to analyse immediately, react quickly</a:t>
            </a:r>
          </a:p>
        </p:txBody>
      </p:sp>
    </p:spTree>
    <p:extLst>
      <p:ext uri="{BB962C8B-B14F-4D97-AF65-F5344CB8AC3E}">
        <p14:creationId xmlns:p14="http://schemas.microsoft.com/office/powerpoint/2010/main" val="231893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4E69A6-979D-46EC-AFD2-4F67998F2CC1}"/>
              </a:ext>
            </a:extLst>
          </p:cNvPr>
          <p:cNvCxnSpPr/>
          <p:nvPr/>
        </p:nvCxnSpPr>
        <p:spPr>
          <a:xfrm flipH="1">
            <a:off x="7284649" y="1487812"/>
            <a:ext cx="607988" cy="372325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EFF639-8011-4C83-AC25-2E1DEEF79C5E}"/>
              </a:ext>
            </a:extLst>
          </p:cNvPr>
          <p:cNvCxnSpPr>
            <a:cxnSpLocks/>
          </p:cNvCxnSpPr>
          <p:nvPr/>
        </p:nvCxnSpPr>
        <p:spPr>
          <a:xfrm flipH="1">
            <a:off x="7499943" y="2880851"/>
            <a:ext cx="674177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13FFA3-CA12-46AB-8099-919F3E16B148}"/>
              </a:ext>
            </a:extLst>
          </p:cNvPr>
          <p:cNvCxnSpPr/>
          <p:nvPr/>
        </p:nvCxnSpPr>
        <p:spPr>
          <a:xfrm flipH="1" flipV="1">
            <a:off x="7284649" y="3739105"/>
            <a:ext cx="1138805" cy="633926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B025DC-94AC-4D8A-B416-10D96BB20B0E}"/>
              </a:ext>
            </a:extLst>
          </p:cNvPr>
          <p:cNvCxnSpPr/>
          <p:nvPr/>
        </p:nvCxnSpPr>
        <p:spPr>
          <a:xfrm flipH="1" flipV="1">
            <a:off x="6683454" y="4347992"/>
            <a:ext cx="342239" cy="510249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DF9BD90-168A-4B78-B153-E8C749A42690}"/>
              </a:ext>
            </a:extLst>
          </p:cNvPr>
          <p:cNvSpPr/>
          <p:nvPr/>
        </p:nvSpPr>
        <p:spPr>
          <a:xfrm>
            <a:off x="2005046" y="680011"/>
            <a:ext cx="1143000" cy="1143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CFB36C-86DB-4993-B5EC-E5415A80C43D}"/>
              </a:ext>
            </a:extLst>
          </p:cNvPr>
          <p:cNvSpPr/>
          <p:nvPr/>
        </p:nvSpPr>
        <p:spPr>
          <a:xfrm>
            <a:off x="2034875" y="2737742"/>
            <a:ext cx="1097170" cy="10971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5167AA-C3A8-410C-89F2-291590B6A127}"/>
              </a:ext>
            </a:extLst>
          </p:cNvPr>
          <p:cNvSpPr/>
          <p:nvPr/>
        </p:nvSpPr>
        <p:spPr>
          <a:xfrm>
            <a:off x="3325663" y="4578551"/>
            <a:ext cx="1097169" cy="10971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17857FE-2712-40FD-9276-605CAF5723E4}"/>
              </a:ext>
            </a:extLst>
          </p:cNvPr>
          <p:cNvSpPr/>
          <p:nvPr/>
        </p:nvSpPr>
        <p:spPr>
          <a:xfrm>
            <a:off x="6674472" y="4708356"/>
            <a:ext cx="1149640" cy="1149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FAC825-29C5-464A-A6D2-9DFE20AD4C1D}"/>
              </a:ext>
            </a:extLst>
          </p:cNvPr>
          <p:cNvSpPr/>
          <p:nvPr/>
        </p:nvSpPr>
        <p:spPr>
          <a:xfrm>
            <a:off x="8011263" y="3924529"/>
            <a:ext cx="1149641" cy="114964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1F7662-E157-483B-94E8-9C114C961A0C}"/>
              </a:ext>
            </a:extLst>
          </p:cNvPr>
          <p:cNvSpPr/>
          <p:nvPr/>
        </p:nvSpPr>
        <p:spPr>
          <a:xfrm>
            <a:off x="7993022" y="2277740"/>
            <a:ext cx="1209989" cy="120998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06E3C3-D8D0-4F4E-85C9-1DE219ED301F}"/>
              </a:ext>
            </a:extLst>
          </p:cNvPr>
          <p:cNvSpPr/>
          <p:nvPr/>
        </p:nvSpPr>
        <p:spPr>
          <a:xfrm>
            <a:off x="7608697" y="725493"/>
            <a:ext cx="1183349" cy="11833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F4961F-2237-426F-8981-065C360EB256}"/>
              </a:ext>
            </a:extLst>
          </p:cNvPr>
          <p:cNvSpPr/>
          <p:nvPr/>
        </p:nvSpPr>
        <p:spPr>
          <a:xfrm>
            <a:off x="3889843" y="1055583"/>
            <a:ext cx="3529427" cy="352942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9E716-B5B3-4762-93D2-83222BF6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16632"/>
            <a:ext cx="11505460" cy="815605"/>
          </a:xfrm>
          <a:ln>
            <a:noFill/>
          </a:ln>
        </p:spPr>
        <p:txBody>
          <a:bodyPr/>
          <a:lstStyle/>
          <a:p>
            <a:r>
              <a:rPr lang="en-GB" dirty="0"/>
              <a:t>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B020D-656E-493F-AD4F-37CA4F1CD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70" y="1420576"/>
            <a:ext cx="2232248" cy="2503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0B82E-B82D-40EC-83E8-A4CF2FF4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134" y="4729229"/>
            <a:ext cx="799080" cy="79908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1E61A1-4B79-4F0D-B426-B1FBE41C3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099" y="2880851"/>
            <a:ext cx="810952" cy="810952"/>
          </a:xfrm>
          <a:prstGeom prst="rect">
            <a:avLst/>
          </a:prstGeom>
          <a:ln>
            <a:noFill/>
          </a:ln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B293915-BD1E-430B-B85D-234809842076}"/>
              </a:ext>
            </a:extLst>
          </p:cNvPr>
          <p:cNvSpPr/>
          <p:nvPr/>
        </p:nvSpPr>
        <p:spPr>
          <a:xfrm>
            <a:off x="7728472" y="841634"/>
            <a:ext cx="943801" cy="94380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Experi-ence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A5F335-4EB0-442D-B205-D34381BC5E66}"/>
              </a:ext>
            </a:extLst>
          </p:cNvPr>
          <p:cNvSpPr/>
          <p:nvPr/>
        </p:nvSpPr>
        <p:spPr>
          <a:xfrm>
            <a:off x="8115492" y="2383378"/>
            <a:ext cx="965048" cy="9650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Emotion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C675A0-F2EF-4D9B-91F6-DBED41F993F5}"/>
              </a:ext>
            </a:extLst>
          </p:cNvPr>
          <p:cNvSpPr/>
          <p:nvPr/>
        </p:nvSpPr>
        <p:spPr>
          <a:xfrm>
            <a:off x="8125317" y="4044956"/>
            <a:ext cx="916916" cy="916916"/>
          </a:xfrm>
          <a:prstGeom prst="ellipse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Visualise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760D36-0BB0-4C0F-B3D9-55532E3B40FF}"/>
              </a:ext>
            </a:extLst>
          </p:cNvPr>
          <p:cNvSpPr/>
          <p:nvPr/>
        </p:nvSpPr>
        <p:spPr>
          <a:xfrm>
            <a:off x="6795218" y="4824718"/>
            <a:ext cx="916916" cy="91691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Real-Life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98384E-6EA2-4422-8155-BE3B3E5DE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132" y="828165"/>
            <a:ext cx="844827" cy="844827"/>
          </a:xfrm>
          <a:prstGeom prst="rect">
            <a:avLst/>
          </a:prstGeom>
          <a:ln>
            <a:noFill/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D63C47A-6556-4D56-85C9-E9E8C756D849}"/>
              </a:ext>
            </a:extLst>
          </p:cNvPr>
          <p:cNvCxnSpPr/>
          <p:nvPr/>
        </p:nvCxnSpPr>
        <p:spPr>
          <a:xfrm flipV="1">
            <a:off x="4116298" y="4211964"/>
            <a:ext cx="481277" cy="539823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A6AD0-0BDB-4AEB-A862-17EE5802D5F6}"/>
              </a:ext>
            </a:extLst>
          </p:cNvPr>
          <p:cNvCxnSpPr/>
          <p:nvPr/>
        </p:nvCxnSpPr>
        <p:spPr>
          <a:xfrm flipV="1">
            <a:off x="3025208" y="3021004"/>
            <a:ext cx="894050" cy="16747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0FB5CA-BC4E-4F53-B7FA-804AA8382F78}"/>
              </a:ext>
            </a:extLst>
          </p:cNvPr>
          <p:cNvCxnSpPr/>
          <p:nvPr/>
        </p:nvCxnSpPr>
        <p:spPr>
          <a:xfrm>
            <a:off x="3022621" y="1487812"/>
            <a:ext cx="1068471" cy="500687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9D7E023A-5C51-45AB-BC5A-E57356771E04}"/>
              </a:ext>
            </a:extLst>
          </p:cNvPr>
          <p:cNvSpPr/>
          <p:nvPr/>
        </p:nvSpPr>
        <p:spPr>
          <a:xfrm rot="20372221">
            <a:off x="560009" y="1688416"/>
            <a:ext cx="2118210" cy="4547623"/>
          </a:xfrm>
          <a:prstGeom prst="curvedRightArrow">
            <a:avLst>
              <a:gd name="adj1" fmla="val 20431"/>
              <a:gd name="adj2" fmla="val 3685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2" name="Arrow: Curved Right 51">
            <a:extLst>
              <a:ext uri="{FF2B5EF4-FFF2-40B4-BE49-F238E27FC236}">
                <a16:creationId xmlns:a16="http://schemas.microsoft.com/office/drawing/2014/main" id="{E5376BE7-12C4-4BB2-9B0B-14AF0C5EAC2A}"/>
              </a:ext>
            </a:extLst>
          </p:cNvPr>
          <p:cNvSpPr/>
          <p:nvPr/>
        </p:nvSpPr>
        <p:spPr>
          <a:xfrm rot="9468135">
            <a:off x="9520606" y="359884"/>
            <a:ext cx="2118210" cy="4547623"/>
          </a:xfrm>
          <a:prstGeom prst="curvedRightArrow">
            <a:avLst>
              <a:gd name="adj1" fmla="val 20431"/>
              <a:gd name="adj2" fmla="val 3685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50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4592-7E6B-4288-824D-8F9E34EE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Natural Language Processing (NLP)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21FC09FE-EBC2-44C0-9E3A-78AE46F7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456" y="1349896"/>
            <a:ext cx="489654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uman language">
            <a:extLst>
              <a:ext uri="{FF2B5EF4-FFF2-40B4-BE49-F238E27FC236}">
                <a16:creationId xmlns:a16="http://schemas.microsoft.com/office/drawing/2014/main" id="{95504EFD-A673-4638-8711-27C30442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13887"/>
            <a:ext cx="6196201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5FE42-1810-4897-B354-D7349627B747}"/>
              </a:ext>
            </a:extLst>
          </p:cNvPr>
          <p:cNvSpPr txBox="1"/>
          <p:nvPr/>
        </p:nvSpPr>
        <p:spPr>
          <a:xfrm>
            <a:off x="381000" y="4221088"/>
            <a:ext cx="557098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Sub-field of 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Understand and Process Human Languages and Generate Speech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Enable computers to get close to how Humans use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ED0C7-F54D-47EF-AF65-76A5BC7B1B6C}"/>
              </a:ext>
            </a:extLst>
          </p:cNvPr>
          <p:cNvSpPr txBox="1"/>
          <p:nvPr/>
        </p:nvSpPr>
        <p:spPr>
          <a:xfrm>
            <a:off x="6240018" y="4232176"/>
            <a:ext cx="55709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It’s not easy, they do not have Intuition, they cannot understand what the language is trying to say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Deep Learning Advancements – Translation, Summarisation &amp; Semantic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318188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C5D88-10C6-4F02-9977-C975540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NLP Hard?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F8D7199-3625-48B2-8860-65FDB32CC715}"/>
              </a:ext>
            </a:extLst>
          </p:cNvPr>
          <p:cNvSpPr/>
          <p:nvPr/>
        </p:nvSpPr>
        <p:spPr>
          <a:xfrm>
            <a:off x="3124200" y="1260761"/>
            <a:ext cx="4626024" cy="4011874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My team was on fire last night, they absolutely killed the opposition!</a:t>
            </a:r>
          </a:p>
          <a:p>
            <a:pPr algn="ctr"/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FE82E-6AE4-4F1D-8895-93F5FE3449DC}"/>
              </a:ext>
            </a:extLst>
          </p:cNvPr>
          <p:cNvSpPr/>
          <p:nvPr/>
        </p:nvSpPr>
        <p:spPr>
          <a:xfrm>
            <a:off x="8111405" y="1793422"/>
            <a:ext cx="3240360" cy="70457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tIns="108000" rIns="108000" bIns="108000" rtlCol="0" anchor="ctr"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5CF00-784B-41AE-ADB1-554D3E299885}"/>
              </a:ext>
            </a:extLst>
          </p:cNvPr>
          <p:cNvSpPr/>
          <p:nvPr/>
        </p:nvSpPr>
        <p:spPr>
          <a:xfrm>
            <a:off x="8112224" y="2924944"/>
            <a:ext cx="3240360" cy="70457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tIns="108000" rIns="108000" bIns="108000" rtlCol="0" anchor="ctr"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Killed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74C3DA-002C-42C6-8D59-59CB104C9A8B}"/>
              </a:ext>
            </a:extLst>
          </p:cNvPr>
          <p:cNvSpPr/>
          <p:nvPr/>
        </p:nvSpPr>
        <p:spPr>
          <a:xfrm>
            <a:off x="8112224" y="4088539"/>
            <a:ext cx="3240360" cy="70457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tIns="108000" rIns="108000" bIns="108000" rtlCol="0" anchor="ctr"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A51FEF-2A73-4098-93EC-DC733B10C57A}"/>
              </a:ext>
            </a:extLst>
          </p:cNvPr>
          <p:cNvSpPr/>
          <p:nvPr/>
        </p:nvSpPr>
        <p:spPr>
          <a:xfrm>
            <a:off x="8255421" y="1664908"/>
            <a:ext cx="936867" cy="9368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28F17E-4EA1-44E7-A20C-FAB7025B867A}"/>
              </a:ext>
            </a:extLst>
          </p:cNvPr>
          <p:cNvSpPr/>
          <p:nvPr/>
        </p:nvSpPr>
        <p:spPr>
          <a:xfrm>
            <a:off x="8261584" y="2864091"/>
            <a:ext cx="936867" cy="9368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85659B-4B27-4B79-975F-47A0762263F9}"/>
              </a:ext>
            </a:extLst>
          </p:cNvPr>
          <p:cNvSpPr/>
          <p:nvPr/>
        </p:nvSpPr>
        <p:spPr>
          <a:xfrm>
            <a:off x="8256240" y="3972394"/>
            <a:ext cx="936867" cy="9368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153C2B-7FDE-4A25-87E5-AFAE251A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892" y="1865231"/>
            <a:ext cx="587924" cy="567347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A01D05-C5F2-4C1D-B485-A6367D6C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832" y="3024506"/>
            <a:ext cx="639045" cy="616679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B5D7B6-5C84-4914-8398-1380D8251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336" y="4180585"/>
            <a:ext cx="539362" cy="520484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689ADA-974F-40CF-AD00-403B4B3975D7}"/>
              </a:ext>
            </a:extLst>
          </p:cNvPr>
          <p:cNvSpPr/>
          <p:nvPr/>
        </p:nvSpPr>
        <p:spPr>
          <a:xfrm>
            <a:off x="306685" y="1260761"/>
            <a:ext cx="2474640" cy="1871341"/>
          </a:xfrm>
          <a:prstGeom prst="rect">
            <a:avLst/>
          </a:prstGeom>
          <a:solidFill>
            <a:srgbClr val="D1E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Someone was on fire, did anyone call the Fire Brigade?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07B612-BE0E-47F4-BE3E-3750154928DE}"/>
              </a:ext>
            </a:extLst>
          </p:cNvPr>
          <p:cNvSpPr/>
          <p:nvPr/>
        </p:nvSpPr>
        <p:spPr>
          <a:xfrm>
            <a:off x="306685" y="3416602"/>
            <a:ext cx="2474640" cy="1871341"/>
          </a:xfrm>
          <a:prstGeom prst="rect">
            <a:avLst/>
          </a:prstGeom>
          <a:solidFill>
            <a:srgbClr val="D1E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People died, surely whatever the problem was, it could be been resolved another way?</a:t>
            </a:r>
          </a:p>
        </p:txBody>
      </p:sp>
    </p:spTree>
    <p:extLst>
      <p:ext uri="{BB962C8B-B14F-4D97-AF65-F5344CB8AC3E}">
        <p14:creationId xmlns:p14="http://schemas.microsoft.com/office/powerpoint/2010/main" val="2543995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0839351-E8C0-407F-95A5-289E99DA9359}"/>
              </a:ext>
            </a:extLst>
          </p:cNvPr>
          <p:cNvSpPr/>
          <p:nvPr/>
        </p:nvSpPr>
        <p:spPr>
          <a:xfrm>
            <a:off x="551384" y="1787439"/>
            <a:ext cx="11115600" cy="4201379"/>
          </a:xfrm>
          <a:prstGeom prst="rect">
            <a:avLst/>
          </a:prstGeom>
          <a:solidFill>
            <a:srgbClr val="EBF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F00DD-FB61-4D80-A972-86A59F25E5E8}"/>
              </a:ext>
            </a:extLst>
          </p:cNvPr>
          <p:cNvSpPr/>
          <p:nvPr/>
        </p:nvSpPr>
        <p:spPr>
          <a:xfrm>
            <a:off x="2918613" y="2903395"/>
            <a:ext cx="1944216" cy="27973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7CE50-EEF1-4DF3-85F6-AFD18E015827}"/>
              </a:ext>
            </a:extLst>
          </p:cNvPr>
          <p:cNvSpPr/>
          <p:nvPr/>
        </p:nvSpPr>
        <p:spPr>
          <a:xfrm>
            <a:off x="5078853" y="2903395"/>
            <a:ext cx="1944216" cy="27973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F37C0E-E3AB-42C3-A6CB-F0B469697172}"/>
              </a:ext>
            </a:extLst>
          </p:cNvPr>
          <p:cNvSpPr/>
          <p:nvPr/>
        </p:nvSpPr>
        <p:spPr>
          <a:xfrm>
            <a:off x="777645" y="2903395"/>
            <a:ext cx="1944216" cy="27973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7BC10-C24C-486B-B712-BB96530F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16632"/>
            <a:ext cx="11505460" cy="815605"/>
          </a:xfrm>
        </p:spPr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FDEF3-BAC4-4868-8234-7AC048DE55B4}"/>
              </a:ext>
            </a:extLst>
          </p:cNvPr>
          <p:cNvSpPr/>
          <p:nvPr/>
        </p:nvSpPr>
        <p:spPr>
          <a:xfrm>
            <a:off x="777645" y="1956371"/>
            <a:ext cx="6245424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Natural Language Understanding (NLU)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7F4BB-5F40-4224-AFFC-37AEED6C2833}"/>
              </a:ext>
            </a:extLst>
          </p:cNvPr>
          <p:cNvSpPr/>
          <p:nvPr/>
        </p:nvSpPr>
        <p:spPr>
          <a:xfrm>
            <a:off x="551384" y="1020267"/>
            <a:ext cx="11115600" cy="792088"/>
          </a:xfrm>
          <a:prstGeom prst="rect">
            <a:avLst/>
          </a:prstGeom>
          <a:solidFill>
            <a:srgbClr val="A6D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Natural Language Processing (NLP)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0AEA0-0E3C-4236-8F4D-FA01345FD69D}"/>
              </a:ext>
            </a:extLst>
          </p:cNvPr>
          <p:cNvSpPr/>
          <p:nvPr/>
        </p:nvSpPr>
        <p:spPr>
          <a:xfrm>
            <a:off x="7244454" y="1956371"/>
            <a:ext cx="4134498" cy="792088"/>
          </a:xfrm>
          <a:prstGeom prst="rect">
            <a:avLst/>
          </a:prstGeom>
          <a:solidFill>
            <a:srgbClr val="443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Natural Language Generation (NLG)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9B6EB8-DC3E-441E-B43A-A0AF9103911C}"/>
              </a:ext>
            </a:extLst>
          </p:cNvPr>
          <p:cNvSpPr/>
          <p:nvPr/>
        </p:nvSpPr>
        <p:spPr>
          <a:xfrm>
            <a:off x="849653" y="2964483"/>
            <a:ext cx="1790564" cy="576065"/>
          </a:xfrm>
          <a:prstGeom prst="rect">
            <a:avLst/>
          </a:prstGeom>
          <a:solidFill>
            <a:srgbClr val="B4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</a:rPr>
              <a:t>Convert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91FEF-F0D3-468C-9BE7-579B5ED5BEA9}"/>
              </a:ext>
            </a:extLst>
          </p:cNvPr>
          <p:cNvSpPr/>
          <p:nvPr/>
        </p:nvSpPr>
        <p:spPr>
          <a:xfrm>
            <a:off x="849653" y="3540548"/>
            <a:ext cx="1790564" cy="2088231"/>
          </a:xfrm>
          <a:prstGeom prst="rect">
            <a:avLst/>
          </a:prstGeom>
          <a:solidFill>
            <a:srgbClr val="DE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Speech recognition (Hidden Markov Model)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Statistical models to determine what was said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Compare 10-20ms segments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397D4-798E-4A08-A5D4-CE9524FF3823}"/>
              </a:ext>
            </a:extLst>
          </p:cNvPr>
          <p:cNvSpPr/>
          <p:nvPr/>
        </p:nvSpPr>
        <p:spPr>
          <a:xfrm>
            <a:off x="3000257" y="2964483"/>
            <a:ext cx="1790564" cy="574155"/>
          </a:xfrm>
          <a:prstGeom prst="rect">
            <a:avLst/>
          </a:prstGeom>
          <a:solidFill>
            <a:srgbClr val="B4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</a:rPr>
              <a:t>Decompose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94795-BB7D-4F2E-A470-17E975C06557}"/>
              </a:ext>
            </a:extLst>
          </p:cNvPr>
          <p:cNvSpPr/>
          <p:nvPr/>
        </p:nvSpPr>
        <p:spPr>
          <a:xfrm>
            <a:off x="3000257" y="3538638"/>
            <a:ext cx="1790564" cy="2090141"/>
          </a:xfrm>
          <a:prstGeom prst="rect">
            <a:avLst/>
          </a:prstGeom>
          <a:solidFill>
            <a:srgbClr val="DE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Called “Part-of-Speech Tagging” (POS)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Understand the meaning of each word, is it a noun, verb, past-tense, etc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25A895E-E034-46F9-8D87-96ACA3903938}"/>
              </a:ext>
            </a:extLst>
          </p:cNvPr>
          <p:cNvSpPr/>
          <p:nvPr/>
        </p:nvSpPr>
        <p:spPr>
          <a:xfrm rot="5400000">
            <a:off x="2424193" y="4114702"/>
            <a:ext cx="792088" cy="144016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DF02FC-09F8-4455-8439-4E4C1AB6A465}"/>
              </a:ext>
            </a:extLst>
          </p:cNvPr>
          <p:cNvSpPr/>
          <p:nvPr/>
        </p:nvSpPr>
        <p:spPr>
          <a:xfrm>
            <a:off x="5150861" y="2963690"/>
            <a:ext cx="1790564" cy="576065"/>
          </a:xfrm>
          <a:prstGeom prst="rect">
            <a:avLst/>
          </a:prstGeom>
          <a:solidFill>
            <a:srgbClr val="B4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</a:rPr>
              <a:t>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3C1315-73AF-46A5-80E8-44FFE1369BCE}"/>
              </a:ext>
            </a:extLst>
          </p:cNvPr>
          <p:cNvSpPr/>
          <p:nvPr/>
        </p:nvSpPr>
        <p:spPr>
          <a:xfrm>
            <a:off x="5150861" y="3538638"/>
            <a:ext cx="1790564" cy="2087114"/>
          </a:xfrm>
          <a:prstGeom prst="rect">
            <a:avLst/>
          </a:prstGeom>
          <a:solidFill>
            <a:srgbClr val="DE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Lexicon and grammar rules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Statistical Machine Learning (ML)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Challenges with Polysemy and Synonymy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1C4A980-405E-4714-8EC7-D9F1F295DDAA}"/>
              </a:ext>
            </a:extLst>
          </p:cNvPr>
          <p:cNvSpPr/>
          <p:nvPr/>
        </p:nvSpPr>
        <p:spPr>
          <a:xfrm rot="5400000">
            <a:off x="4574797" y="4114702"/>
            <a:ext cx="792088" cy="144016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AE141-0134-43CB-AEAF-E516087F00FE}"/>
              </a:ext>
            </a:extLst>
          </p:cNvPr>
          <p:cNvSpPr/>
          <p:nvPr/>
        </p:nvSpPr>
        <p:spPr>
          <a:xfrm>
            <a:off x="7244454" y="2903395"/>
            <a:ext cx="1944216" cy="2797392"/>
          </a:xfrm>
          <a:prstGeom prst="rect">
            <a:avLst/>
          </a:prstGeom>
          <a:solidFill>
            <a:srgbClr val="443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74D3D-26F3-4974-814D-0555BC107746}"/>
              </a:ext>
            </a:extLst>
          </p:cNvPr>
          <p:cNvSpPr/>
          <p:nvPr/>
        </p:nvSpPr>
        <p:spPr>
          <a:xfrm>
            <a:off x="7316462" y="2963690"/>
            <a:ext cx="1790564" cy="576065"/>
          </a:xfrm>
          <a:prstGeom prst="rect">
            <a:avLst/>
          </a:prstGeom>
          <a:solidFill>
            <a:srgbClr val="CFB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443220"/>
                </a:solidFill>
              </a:rPr>
              <a:t>Translate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003844-DEE6-4E9B-8A3E-1F46AB3B93BF}"/>
              </a:ext>
            </a:extLst>
          </p:cNvPr>
          <p:cNvSpPr/>
          <p:nvPr/>
        </p:nvSpPr>
        <p:spPr>
          <a:xfrm>
            <a:off x="7316462" y="3538638"/>
            <a:ext cx="1790564" cy="2087114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What information to translate?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Results of a query, organised into a structure of what it wants to say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Reverse of NFU, lexicon and grammar rules to author sentence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CC3911C-F23E-4DAD-92B4-F68F3B06E5D5}"/>
              </a:ext>
            </a:extLst>
          </p:cNvPr>
          <p:cNvSpPr/>
          <p:nvPr/>
        </p:nvSpPr>
        <p:spPr>
          <a:xfrm rot="5400000">
            <a:off x="6740398" y="4114702"/>
            <a:ext cx="792088" cy="144016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F5FED-2A40-43F2-B44F-8E73DFDF03AE}"/>
              </a:ext>
            </a:extLst>
          </p:cNvPr>
          <p:cNvSpPr/>
          <p:nvPr/>
        </p:nvSpPr>
        <p:spPr>
          <a:xfrm>
            <a:off x="9434735" y="2903395"/>
            <a:ext cx="1944216" cy="2797392"/>
          </a:xfrm>
          <a:prstGeom prst="rect">
            <a:avLst/>
          </a:prstGeom>
          <a:solidFill>
            <a:srgbClr val="443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DE71C7-A474-47A7-AFBA-6CA7A7851C03}"/>
              </a:ext>
            </a:extLst>
          </p:cNvPr>
          <p:cNvSpPr/>
          <p:nvPr/>
        </p:nvSpPr>
        <p:spPr>
          <a:xfrm>
            <a:off x="9506743" y="2963690"/>
            <a:ext cx="1790564" cy="576065"/>
          </a:xfrm>
          <a:prstGeom prst="rect">
            <a:avLst/>
          </a:prstGeom>
          <a:solidFill>
            <a:srgbClr val="CFB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443220"/>
                </a:solidFill>
              </a:rPr>
              <a:t>Speech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726667-2777-49B0-8F2F-93F749B297B3}"/>
              </a:ext>
            </a:extLst>
          </p:cNvPr>
          <p:cNvSpPr/>
          <p:nvPr/>
        </p:nvSpPr>
        <p:spPr>
          <a:xfrm>
            <a:off x="9506743" y="3538638"/>
            <a:ext cx="1790564" cy="2087114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The engine can now use the nuances of the audience to communicate back to the human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If vocalised, a text-to-speech engine will take over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91E5E58-3571-48F7-88CB-57F0675E79EE}"/>
              </a:ext>
            </a:extLst>
          </p:cNvPr>
          <p:cNvSpPr/>
          <p:nvPr/>
        </p:nvSpPr>
        <p:spPr>
          <a:xfrm rot="5400000">
            <a:off x="8930679" y="4114702"/>
            <a:ext cx="792088" cy="144016"/>
          </a:xfrm>
          <a:prstGeom prst="triangle">
            <a:avLst/>
          </a:prstGeom>
          <a:solidFill>
            <a:srgbClr val="443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61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249DE8-C8F7-4D63-94B5-4B4ED6A42560}"/>
              </a:ext>
            </a:extLst>
          </p:cNvPr>
          <p:cNvSpPr/>
          <p:nvPr/>
        </p:nvSpPr>
        <p:spPr>
          <a:xfrm>
            <a:off x="2936886" y="948259"/>
            <a:ext cx="3266728" cy="2160240"/>
          </a:xfrm>
          <a:prstGeom prst="round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D97AF5-B32A-433E-A70F-7F899DD3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93115"/>
            <a:ext cx="11505460" cy="815605"/>
          </a:xfrm>
        </p:spPr>
        <p:txBody>
          <a:bodyPr/>
          <a:lstStyle/>
          <a:p>
            <a:r>
              <a:rPr lang="en-GB" dirty="0"/>
              <a:t>Persuasion in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D7316-D8FA-4244-BB5E-6AF374F7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874" y="1601214"/>
            <a:ext cx="2136279" cy="1081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F640B-51A1-4EC2-8E31-0A94047EC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34" y="1228548"/>
            <a:ext cx="1250822" cy="420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77507-F4A4-4166-B1E2-B34383301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602" y="1715613"/>
            <a:ext cx="2462997" cy="348111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7812B2-ADFF-4EB2-BA69-429313AF77CC}"/>
              </a:ext>
            </a:extLst>
          </p:cNvPr>
          <p:cNvSpPr/>
          <p:nvPr/>
        </p:nvSpPr>
        <p:spPr>
          <a:xfrm>
            <a:off x="6528048" y="948259"/>
            <a:ext cx="3266728" cy="5040560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6922E-9611-427A-A125-22EA3C169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82" y="4341762"/>
            <a:ext cx="2476503" cy="1143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10A25-E722-4DE6-A711-0F143F84E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774" y="3668195"/>
            <a:ext cx="536494" cy="54259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EA2829-4298-46D3-8B93-0524F179B183}"/>
              </a:ext>
            </a:extLst>
          </p:cNvPr>
          <p:cNvSpPr/>
          <p:nvPr/>
        </p:nvSpPr>
        <p:spPr>
          <a:xfrm>
            <a:off x="2946889" y="3372574"/>
            <a:ext cx="3266728" cy="261624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16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F13E-7EFA-4189-BCFC-7B5AB270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Persuasion isn’t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391B5-738D-4D3A-8269-CEABD055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77" y="1412776"/>
            <a:ext cx="5401491" cy="405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89F4D5-A427-4124-AC09-07309E25E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1179157"/>
            <a:ext cx="1927672" cy="2315391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2987362-B074-4DF3-B3EF-EB6C128E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3957418"/>
            <a:ext cx="4024237" cy="20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1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585B77-2F56-4781-B5FD-1212665C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WWF – Saatchi &amp; Saatchi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67741-7498-4517-9203-E91A99BD5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975" y="968709"/>
            <a:ext cx="7067249" cy="49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31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16658-1EB9-4A0C-A4FB-E735B627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16632"/>
            <a:ext cx="11505460" cy="815605"/>
          </a:xfrm>
        </p:spPr>
        <p:txBody>
          <a:bodyPr/>
          <a:lstStyle/>
          <a:p>
            <a:r>
              <a:rPr lang="en-GB" dirty="0"/>
              <a:t>Persuasion in 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7599A-ED46-4D49-8472-5C4D9C88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49" y="1219809"/>
            <a:ext cx="1805186" cy="1202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F9F40-99B0-4FDF-A4DC-D29CFF63D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193" y="1562236"/>
            <a:ext cx="1511886" cy="517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4301C8-C2D2-4D6D-9E79-40EF9A4A6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867" y="1393198"/>
            <a:ext cx="926976" cy="339891"/>
          </a:xfrm>
          <a:prstGeom prst="rect">
            <a:avLst/>
          </a:prstGeom>
        </p:spPr>
      </p:pic>
      <p:pic>
        <p:nvPicPr>
          <p:cNvPr id="3074" name="Picture 2" descr="Image result for facebook">
            <a:extLst>
              <a:ext uri="{FF2B5EF4-FFF2-40B4-BE49-F238E27FC236}">
                <a16:creationId xmlns:a16="http://schemas.microsoft.com/office/drawing/2014/main" id="{4A6D1D21-E24A-4151-9117-EF911FC61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29" y="1278032"/>
            <a:ext cx="539700" cy="5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E0EB3-B5CC-4AC2-B062-DB60BD935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467" y="1638627"/>
            <a:ext cx="774973" cy="358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DDCE7F-114B-47D5-99A3-E88AAC5D05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2162" y="1779423"/>
            <a:ext cx="470545" cy="470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B0CF5-52BE-4386-9D7F-4E92116DC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3625" y="1968715"/>
            <a:ext cx="398537" cy="398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4C793B-88A0-48EE-B514-E4E27DBCE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663" y="1246231"/>
            <a:ext cx="1846769" cy="1143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E84238-2579-449A-8FF1-DE77B6616600}"/>
              </a:ext>
            </a:extLst>
          </p:cNvPr>
          <p:cNvSpPr/>
          <p:nvPr/>
        </p:nvSpPr>
        <p:spPr>
          <a:xfrm>
            <a:off x="873832" y="2773618"/>
            <a:ext cx="2186608" cy="3295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1996, BJ Fogg postulates the theory of Persuasive Technology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244F1-DA95-4C8A-B89B-F633E704F18D}"/>
              </a:ext>
            </a:extLst>
          </p:cNvPr>
          <p:cNvSpPr/>
          <p:nvPr/>
        </p:nvSpPr>
        <p:spPr>
          <a:xfrm>
            <a:off x="3549238" y="2773618"/>
            <a:ext cx="2186608" cy="3295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1997, Persuasive Technology formalised at the “Conference on Human Factors in  Computing Systems” conference.  Renamed “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Captology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AF2C5C-C59E-4C9A-AC44-B4DA188D604A}"/>
              </a:ext>
            </a:extLst>
          </p:cNvPr>
          <p:cNvSpPr/>
          <p:nvPr/>
        </p:nvSpPr>
        <p:spPr>
          <a:xfrm>
            <a:off x="6300814" y="2773618"/>
            <a:ext cx="2186608" cy="3295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1998 – Present, Service providers focus Data Analytics to understand people, behaviours and attitudes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4FB75-F175-40B5-B909-8424655B9701}"/>
              </a:ext>
            </a:extLst>
          </p:cNvPr>
          <p:cNvSpPr/>
          <p:nvPr/>
        </p:nvSpPr>
        <p:spPr>
          <a:xfrm>
            <a:off x="8965096" y="2773617"/>
            <a:ext cx="2186608" cy="3295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Today, highly personalised services designed to maximise Stickiness, Ad Revenue, new Habits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3CC695-E1D6-4724-AA56-C40329BECC4C}"/>
              </a:ext>
            </a:extLst>
          </p:cNvPr>
          <p:cNvSpPr/>
          <p:nvPr/>
        </p:nvSpPr>
        <p:spPr>
          <a:xfrm>
            <a:off x="3215680" y="1593254"/>
            <a:ext cx="524269" cy="448955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FA755B-BFE7-4787-9766-0612BB145CD9}"/>
              </a:ext>
            </a:extLst>
          </p:cNvPr>
          <p:cNvSpPr/>
          <p:nvPr/>
        </p:nvSpPr>
        <p:spPr>
          <a:xfrm>
            <a:off x="5747177" y="1554945"/>
            <a:ext cx="524269" cy="448955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160143C-19CE-486D-BF02-B2A363BF2E06}"/>
              </a:ext>
            </a:extLst>
          </p:cNvPr>
          <p:cNvSpPr/>
          <p:nvPr/>
        </p:nvSpPr>
        <p:spPr>
          <a:xfrm>
            <a:off x="8399470" y="1567986"/>
            <a:ext cx="524269" cy="448955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019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0B69-0EB1-43E7-A903-DD7FF78D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it, Persuasion?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8E39DF-9183-4A0D-BE12-875E0A24E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800" i="1" dirty="0"/>
              <a:t>“Goal to change attitude or behaviour in some way”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BA939-C3A6-4276-87D7-521C70CDBFC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24F2CC0F-37FD-4EF7-9AD7-BA90A25108CF}" type="datetime1">
              <a:rPr lang="en-US" smtClean="0"/>
              <a:t>2/23/2024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C570B-44EA-4302-8C34-54206D9F08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03862D22-1FD5-4C7E-BA3B-46D6EFE9E34E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57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1B21-E1FA-4CCC-B613-D679AE27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77093"/>
            <a:ext cx="11505460" cy="815605"/>
          </a:xfrm>
        </p:spPr>
        <p:txBody>
          <a:bodyPr/>
          <a:lstStyle/>
          <a:p>
            <a:r>
              <a:rPr lang="en-GB" dirty="0"/>
              <a:t>Perspectives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A8D1A1-A488-4AC2-8197-E000B584958B}"/>
              </a:ext>
            </a:extLst>
          </p:cNvPr>
          <p:cNvSpPr/>
          <p:nvPr/>
        </p:nvSpPr>
        <p:spPr>
          <a:xfrm>
            <a:off x="381000" y="1628800"/>
            <a:ext cx="2160240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F830A5-0A3F-46DF-B709-AE7A9A2626CA}"/>
              </a:ext>
            </a:extLst>
          </p:cNvPr>
          <p:cNvSpPr/>
          <p:nvPr/>
        </p:nvSpPr>
        <p:spPr>
          <a:xfrm>
            <a:off x="381000" y="2357264"/>
            <a:ext cx="2160240" cy="3592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Endogenous</a:t>
            </a: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“From Within”, when a creator or design produces technology with the intent to persuade</a:t>
            </a:r>
          </a:p>
          <a:p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Exogenous</a:t>
            </a: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“Caused by”, when one person shares technology with another with the intent to change attitude or behaviour</a:t>
            </a:r>
          </a:p>
          <a:p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Autogenous</a:t>
            </a: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“Self-produced”, when a person chooses to adopt technology with the intent to change their own attitude or behaviour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882A8-EC0F-41F4-8BB2-1D077C6B71E2}"/>
              </a:ext>
            </a:extLst>
          </p:cNvPr>
          <p:cNvSpPr/>
          <p:nvPr/>
        </p:nvSpPr>
        <p:spPr>
          <a:xfrm>
            <a:off x="2639616" y="1628800"/>
            <a:ext cx="2160240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Functional 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F8AD1-0263-4261-9B8C-6B906C7BF71A}"/>
              </a:ext>
            </a:extLst>
          </p:cNvPr>
          <p:cNvSpPr/>
          <p:nvPr/>
        </p:nvSpPr>
        <p:spPr>
          <a:xfrm>
            <a:off x="2639616" y="2357264"/>
            <a:ext cx="2160240" cy="3592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/>
              <a:t>Three actors, Tool, Media and Social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/>
              <a:t>A computer is a tool that gives people power to do something that couldn’t do before, or do something more easily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/>
              <a:t>Technology can present different media from static content through to sensory and augmented reality content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/>
              <a:t>Social describes how people respond to technology, whilst technology itself aligns with human characteristics (voice, emotion), play roles (coach, assist) and follow social rules (greetings, apologies)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B2DA78-0827-41C8-BECB-87782FD36815}"/>
              </a:ext>
            </a:extLst>
          </p:cNvPr>
          <p:cNvSpPr/>
          <p:nvPr/>
        </p:nvSpPr>
        <p:spPr>
          <a:xfrm>
            <a:off x="4898232" y="1628800"/>
            <a:ext cx="2160240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Levels of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2191F7-C9FC-4FA9-8777-CA73B5FC345E}"/>
              </a:ext>
            </a:extLst>
          </p:cNvPr>
          <p:cNvSpPr/>
          <p:nvPr/>
        </p:nvSpPr>
        <p:spPr>
          <a:xfrm>
            <a:off x="4898232" y="2357264"/>
            <a:ext cx="2160240" cy="3592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Captology</a:t>
            </a:r>
            <a:endParaRPr lang="en-GB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Spans from the individual to societal, shifting perspectives/levels across Individual, Family, Organisational and Community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Persuasion happens at all levels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Levels draw upon different frameworks, measures and methodologies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5C327E-753E-4163-98C2-697D24DFC08F}"/>
              </a:ext>
            </a:extLst>
          </p:cNvPr>
          <p:cNvSpPr/>
          <p:nvPr/>
        </p:nvSpPr>
        <p:spPr>
          <a:xfrm>
            <a:off x="7156848" y="1628800"/>
            <a:ext cx="2160240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Space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FCFEE8-2B87-4B46-9752-D7F700DCD861}"/>
              </a:ext>
            </a:extLst>
          </p:cNvPr>
          <p:cNvSpPr/>
          <p:nvPr/>
        </p:nvSpPr>
        <p:spPr>
          <a:xfrm>
            <a:off x="7156848" y="2357264"/>
            <a:ext cx="2160240" cy="3592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/>
              <a:t>Approach</a:t>
            </a:r>
          </a:p>
          <a:p>
            <a:r>
              <a:rPr lang="en-GB" sz="1000" dirty="0"/>
              <a:t>Psychological mechanisms designers can employ to bring about attitude, and behavioural change and ultimately drive new habits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74EC6-BFC6-4D2C-BB16-836EFD6E2D7D}"/>
              </a:ext>
            </a:extLst>
          </p:cNvPr>
          <p:cNvSpPr/>
          <p:nvPr/>
        </p:nvSpPr>
        <p:spPr>
          <a:xfrm>
            <a:off x="9415464" y="1628800"/>
            <a:ext cx="2160240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Ethics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E378BD-01B1-4827-BA60-BD422C4E2068}"/>
              </a:ext>
            </a:extLst>
          </p:cNvPr>
          <p:cNvSpPr/>
          <p:nvPr/>
        </p:nvSpPr>
        <p:spPr>
          <a:xfrm>
            <a:off x="9415464" y="2357264"/>
            <a:ext cx="2160240" cy="3592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ethical is Persuasive Computing?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B8233-52E9-4613-9D9C-43031D463CE9}"/>
              </a:ext>
            </a:extLst>
          </p:cNvPr>
          <p:cNvSpPr/>
          <p:nvPr/>
        </p:nvSpPr>
        <p:spPr>
          <a:xfrm>
            <a:off x="381000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Intentionality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EF4AB-1B28-4C2B-A555-3045F406D59B}"/>
              </a:ext>
            </a:extLst>
          </p:cNvPr>
          <p:cNvSpPr/>
          <p:nvPr/>
        </p:nvSpPr>
        <p:spPr>
          <a:xfrm>
            <a:off x="2639616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Functional 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9E3288-0287-491C-BBBD-E8035A10DE39}"/>
              </a:ext>
            </a:extLst>
          </p:cNvPr>
          <p:cNvSpPr/>
          <p:nvPr/>
        </p:nvSpPr>
        <p:spPr>
          <a:xfrm>
            <a:off x="4898232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Levels of Analysis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A2F504-E8F0-4F74-8AE9-F63020507CE1}"/>
              </a:ext>
            </a:extLst>
          </p:cNvPr>
          <p:cNvSpPr/>
          <p:nvPr/>
        </p:nvSpPr>
        <p:spPr>
          <a:xfrm>
            <a:off x="7156848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Space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7F3394-8636-4CB4-AE0D-9E4C85D6AFC4}"/>
              </a:ext>
            </a:extLst>
          </p:cNvPr>
          <p:cNvSpPr/>
          <p:nvPr/>
        </p:nvSpPr>
        <p:spPr>
          <a:xfrm>
            <a:off x="9415464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Ethics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68D7265-B5DD-44B7-8BDB-36836BE7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13" y="896692"/>
            <a:ext cx="1550413" cy="648072"/>
          </a:xfrm>
          <a:prstGeom prst="rect">
            <a:avLst/>
          </a:prstGeom>
        </p:spPr>
      </p:pic>
      <p:pic>
        <p:nvPicPr>
          <p:cNvPr id="4098" name="Picture 2" descr="Image result for point of view">
            <a:extLst>
              <a:ext uri="{FF2B5EF4-FFF2-40B4-BE49-F238E27FC236}">
                <a16:creationId xmlns:a16="http://schemas.microsoft.com/office/drawing/2014/main" id="{39EFF3C7-499B-49F4-A24A-109621B62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43" y="777917"/>
            <a:ext cx="1757186" cy="8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F6768D-E580-42D9-BBF0-FDBA6BA5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028" y="753779"/>
            <a:ext cx="1424647" cy="8035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C2C644-DEC9-48BA-A56F-ABF664F96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551" y="708682"/>
            <a:ext cx="956833" cy="8841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9F37E0-6A1F-4AC7-AAE2-8233AAA93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263" y="768050"/>
            <a:ext cx="1334641" cy="7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7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84163"/>
            <a:ext cx="9907066" cy="1143000"/>
          </a:xfrm>
        </p:spPr>
        <p:txBody>
          <a:bodyPr/>
          <a:lstStyle/>
          <a:p>
            <a:r>
              <a:rPr lang="en-GB" dirty="0"/>
              <a:t>Traditional Approach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27448" y="1628800"/>
            <a:ext cx="10169065" cy="4091532"/>
          </a:xfrm>
          <a:prstGeom prst="roundRect">
            <a:avLst/>
          </a:prstGeom>
          <a:solidFill>
            <a:srgbClr val="A2E8A2"/>
          </a:solidFill>
          <a:ln w="15875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619170" y="2983502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Determine</a:t>
            </a:r>
          </a:p>
          <a:p>
            <a:pPr algn="ctr"/>
            <a:r>
              <a:rPr lang="en-GB" sz="1800" dirty="0"/>
              <a:t>Questions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3503191" y="2953392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Design</a:t>
            </a:r>
          </a:p>
          <a:p>
            <a:pPr algn="ctr"/>
            <a:r>
              <a:rPr lang="en-GB" sz="1800" dirty="0"/>
              <a:t>Solution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5387212" y="2964294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Collect</a:t>
            </a:r>
          </a:p>
          <a:p>
            <a:pPr algn="ctr"/>
            <a:r>
              <a:rPr lang="en-GB" sz="1800" dirty="0"/>
              <a:t>Structured</a:t>
            </a:r>
          </a:p>
          <a:p>
            <a:pPr algn="ctr"/>
            <a:r>
              <a:rPr lang="en-GB" sz="1800" dirty="0"/>
              <a:t>Data</a:t>
            </a: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7271233" y="2968891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Ask</a:t>
            </a:r>
          </a:p>
          <a:p>
            <a:pPr algn="ctr"/>
            <a:r>
              <a:rPr lang="en-GB" sz="1800" dirty="0"/>
              <a:t>Questions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9155255" y="2964295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Detect</a:t>
            </a:r>
          </a:p>
          <a:p>
            <a:pPr algn="ctr"/>
            <a:r>
              <a:rPr lang="en-GB" sz="1800" dirty="0"/>
              <a:t>Additional</a:t>
            </a:r>
          </a:p>
          <a:p>
            <a:pPr algn="ctr"/>
            <a:r>
              <a:rPr lang="en-GB" sz="1800" dirty="0"/>
              <a:t>Questions</a:t>
            </a:r>
          </a:p>
        </p:txBody>
      </p:sp>
      <p:sp>
        <p:nvSpPr>
          <p:cNvPr id="12" name="Arrow: Right 11"/>
          <p:cNvSpPr/>
          <p:nvPr/>
        </p:nvSpPr>
        <p:spPr bwMode="auto">
          <a:xfrm>
            <a:off x="3072184" y="4603487"/>
            <a:ext cx="862013" cy="363537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3" name="Arrow: Right 12"/>
          <p:cNvSpPr/>
          <p:nvPr/>
        </p:nvSpPr>
        <p:spPr bwMode="auto">
          <a:xfrm>
            <a:off x="4956205" y="4603486"/>
            <a:ext cx="862013" cy="363537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4" name="Arrow: Right 13"/>
          <p:cNvSpPr/>
          <p:nvPr/>
        </p:nvSpPr>
        <p:spPr bwMode="auto">
          <a:xfrm>
            <a:off x="6840226" y="4603485"/>
            <a:ext cx="862013" cy="363537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5" name="Arrow: Right 14"/>
          <p:cNvSpPr/>
          <p:nvPr/>
        </p:nvSpPr>
        <p:spPr bwMode="auto">
          <a:xfrm>
            <a:off x="8724248" y="4603484"/>
            <a:ext cx="862013" cy="363537"/>
          </a:xfrm>
          <a:prstGeom prst="rightArrow">
            <a:avLst/>
          </a:prstGeom>
          <a:solidFill>
            <a:srgbClr val="A460A1"/>
          </a:solidFill>
          <a:ln w="28575">
            <a:solidFill>
              <a:srgbClr val="333F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696854" y="2135335"/>
            <a:ext cx="4474686" cy="341632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</a:pPr>
            <a:r>
              <a:rPr lang="en-GB" sz="1800" dirty="0"/>
              <a:t>SQL, Relational, Oracle &amp; MSSQL based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30222" y="1973136"/>
            <a:ext cx="3188052" cy="642227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800" dirty="0"/>
              <a:t>Apply schema on write</a:t>
            </a:r>
          </a:p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800" dirty="0"/>
              <a:t>Pull data into query engine</a:t>
            </a:r>
          </a:p>
        </p:txBody>
      </p:sp>
    </p:spTree>
    <p:extLst>
      <p:ext uri="{BB962C8B-B14F-4D97-AF65-F5344CB8AC3E}">
        <p14:creationId xmlns:p14="http://schemas.microsoft.com/office/powerpoint/2010/main" val="3006646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5910C7-8E8B-42B8-8C3A-A229BBC6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Data Is Hard To Move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586F6A-CD12-41A7-B8D6-FF408B51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Standards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Format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“Exactly Once” Delivery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Protocols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Veracity/Conformity of Information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Validity/Quality of Information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Ensuring Security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Overcoming Security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2C6F10-E843-4919-8197-8556D3FEA1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21475" y="1600200"/>
            <a:ext cx="5470525" cy="4876800"/>
          </a:xfrm>
        </p:spPr>
        <p:txBody>
          <a:bodyPr/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Compliance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Schemas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Consumers Change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Credential Management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“That [person | group | team]”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Network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46756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56BBD3-1EA6-46EB-B932-133B9E8A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44624"/>
            <a:ext cx="11505460" cy="1152128"/>
          </a:xfrm>
        </p:spPr>
        <p:txBody>
          <a:bodyPr/>
          <a:lstStyle/>
          <a:p>
            <a:r>
              <a:rPr lang="en-GB" dirty="0"/>
              <a:t>Streaming Makes It Harder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7F7CD9-A555-42AD-BC8E-DFEF4B89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40768"/>
            <a:ext cx="5844320" cy="43756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459CDA-79E2-4784-A4A2-99544CB2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01" y="2259984"/>
            <a:ext cx="4392169" cy="24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9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9CC-FB82-471B-9632-856543A3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237131"/>
            <a:ext cx="11505460" cy="815605"/>
          </a:xfrm>
        </p:spPr>
        <p:txBody>
          <a:bodyPr/>
          <a:lstStyle/>
          <a:p>
            <a:r>
              <a:rPr lang="en-GB" dirty="0"/>
              <a:t>Data Analysis Before Digital Transformation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1C141-2B89-43E1-931A-B1923204370B}"/>
              </a:ext>
            </a:extLst>
          </p:cNvPr>
          <p:cNvSpPr/>
          <p:nvPr/>
        </p:nvSpPr>
        <p:spPr>
          <a:xfrm>
            <a:off x="6523189" y="2996952"/>
            <a:ext cx="5296881" cy="295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FBBB1F-B171-4125-961F-07FE67E50EF4}"/>
              </a:ext>
            </a:extLst>
          </p:cNvPr>
          <p:cNvSpPr/>
          <p:nvPr/>
        </p:nvSpPr>
        <p:spPr>
          <a:xfrm rot="2590266">
            <a:off x="3153853" y="3620665"/>
            <a:ext cx="4287426" cy="99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A32A0A-69CD-4DC2-BD35-90E53145C67A}"/>
              </a:ext>
            </a:extLst>
          </p:cNvPr>
          <p:cNvSpPr/>
          <p:nvPr/>
        </p:nvSpPr>
        <p:spPr>
          <a:xfrm rot="474639">
            <a:off x="3886167" y="2465456"/>
            <a:ext cx="7894261" cy="11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76A111E-5A6B-4AEA-BEB9-07A5CBA8A80A}"/>
              </a:ext>
            </a:extLst>
          </p:cNvPr>
          <p:cNvSpPr/>
          <p:nvPr/>
        </p:nvSpPr>
        <p:spPr>
          <a:xfrm rot="17690717">
            <a:off x="4631077" y="2077804"/>
            <a:ext cx="1916348" cy="298429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2752383-9A40-46C0-A079-EC918DDA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1" y="1064760"/>
            <a:ext cx="4689107" cy="302433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3B57193-22C5-4AC2-B47E-9A7B7F02A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75" y="2996952"/>
            <a:ext cx="4689107" cy="2685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59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F7395A-069C-4F11-94A4-8DB7F3FA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Shape of Data, Impact …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69EB89F-40D8-46A0-A16B-24E73BECA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76403"/>
              </p:ext>
            </p:extLst>
          </p:nvPr>
        </p:nvGraphicFramePr>
        <p:xfrm>
          <a:off x="2474458" y="1180730"/>
          <a:ext cx="9387408" cy="4637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E966BFB-BE64-4DBD-9630-F785211BCA5B}"/>
              </a:ext>
            </a:extLst>
          </p:cNvPr>
          <p:cNvSpPr txBox="1"/>
          <p:nvPr/>
        </p:nvSpPr>
        <p:spPr>
          <a:xfrm>
            <a:off x="386226" y="5220852"/>
            <a:ext cx="5088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Source: Experian Global Data Management Report Report 2018 (</a:t>
            </a:r>
            <a:r>
              <a:rPr lang="en-GB" sz="1100" dirty="0">
                <a:hlinkClick r:id="rId3"/>
              </a:rPr>
              <a:t>View Report</a:t>
            </a:r>
            <a:r>
              <a:rPr lang="en-GB" sz="11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39462-14AB-4BAF-A11B-0567FF4757A2}"/>
              </a:ext>
            </a:extLst>
          </p:cNvPr>
          <p:cNvSpPr txBox="1"/>
          <p:nvPr/>
        </p:nvSpPr>
        <p:spPr>
          <a:xfrm>
            <a:off x="402461" y="447052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has greatly disrupted their business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8980DD-FA24-496B-8A1B-2244A89A36B2}"/>
              </a:ext>
            </a:extLst>
          </p:cNvPr>
          <p:cNvSpPr txBox="1"/>
          <p:nvPr/>
        </p:nvSpPr>
        <p:spPr>
          <a:xfrm>
            <a:off x="402461" y="3772609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It is difficult to predict when and where the next data challenge will arise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57FF0-F46A-4E8D-A951-721DE5D1E532}"/>
              </a:ext>
            </a:extLst>
          </p:cNvPr>
          <p:cNvSpPr txBox="1"/>
          <p:nvPr/>
        </p:nvSpPr>
        <p:spPr>
          <a:xfrm>
            <a:off x="402461" y="308527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Increasing data volume make it difficult to meet regulatory obligations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04CD9-1331-4FD3-AAFC-4881AFD90CA2}"/>
              </a:ext>
            </a:extLst>
          </p:cNvPr>
          <p:cNvSpPr txBox="1"/>
          <p:nvPr/>
        </p:nvSpPr>
        <p:spPr>
          <a:xfrm>
            <a:off x="431866" y="2532166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Drives better insight for decision making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A60FD-AFAD-47C1-80B4-935B63D60C89}"/>
              </a:ext>
            </a:extLst>
          </p:cNvPr>
          <p:cNvSpPr txBox="1"/>
          <p:nvPr/>
        </p:nvSpPr>
        <p:spPr>
          <a:xfrm>
            <a:off x="402461" y="189323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Forges better relationships with customers</a:t>
            </a:r>
          </a:p>
        </p:txBody>
      </p:sp>
    </p:spTree>
    <p:extLst>
      <p:ext uri="{BB962C8B-B14F-4D97-AF65-F5344CB8AC3E}">
        <p14:creationId xmlns:p14="http://schemas.microsoft.com/office/powerpoint/2010/main" val="3044449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1184B2-6F49-460A-B151-9D882AB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72151"/>
            <a:ext cx="11505460" cy="815605"/>
          </a:xfrm>
        </p:spPr>
        <p:txBody>
          <a:bodyPr/>
          <a:lstStyle/>
          <a:p>
            <a:r>
              <a:rPr lang="en-GB" dirty="0"/>
              <a:t>Why Did Data Change?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93FAFA-918F-49A9-94C9-8E1408E9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08720"/>
            <a:ext cx="11312007" cy="1677554"/>
          </a:xfrm>
        </p:spPr>
        <p:txBody>
          <a:bodyPr numCol="2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Sparked by the birth of Web 2.0, circa 2005, Smart Mobile – truly mobile internet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A new approach, leverage all types of data, the complete view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First cited in 1999, Big Data was game-changing, visualise gigabytes of data in real-time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Coined in 2005 by O’Reilly, but the first use of Big Data was much, much earlier, millennia…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5FA57-9CE7-4308-B946-59DECD8C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2773697"/>
            <a:ext cx="4125619" cy="3152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70DB9F-6EC0-4F06-AB34-475034B99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9" y="2773697"/>
            <a:ext cx="4850905" cy="31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18052-9D85-4B96-AE85-20469F4D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30954"/>
            <a:ext cx="11505460" cy="815605"/>
          </a:xfrm>
        </p:spPr>
        <p:txBody>
          <a:bodyPr>
            <a:normAutofit/>
          </a:bodyPr>
          <a:lstStyle/>
          <a:p>
            <a:r>
              <a:rPr lang="en-GB" sz="4400" dirty="0"/>
              <a:t>And It Got Big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DEDA6995-3194-4BF7-9F9D-7DAB6D05E91D}"/>
              </a:ext>
            </a:extLst>
          </p:cNvPr>
          <p:cNvSpPr/>
          <p:nvPr/>
        </p:nvSpPr>
        <p:spPr>
          <a:xfrm>
            <a:off x="381000" y="890573"/>
            <a:ext cx="2304256" cy="2232248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2.5</a:t>
            </a:r>
            <a:endParaRPr lang="en-GB" dirty="0"/>
          </a:p>
          <a:p>
            <a:pPr algn="ctr"/>
            <a:r>
              <a:rPr lang="en-GB" sz="1200" dirty="0"/>
              <a:t>Quintillion* Bytes of Data Created Daily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2FAA9-1CF7-4697-8BDB-07785E9C8AFC}"/>
              </a:ext>
            </a:extLst>
          </p:cNvPr>
          <p:cNvSpPr/>
          <p:nvPr/>
        </p:nvSpPr>
        <p:spPr>
          <a:xfrm>
            <a:off x="2927648" y="890573"/>
            <a:ext cx="2592288" cy="1296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5400" dirty="0"/>
              <a:t>1.2</a:t>
            </a:r>
            <a:endParaRPr lang="en-GB" dirty="0"/>
          </a:p>
          <a:p>
            <a:pPr algn="r"/>
            <a:r>
              <a:rPr lang="en-GB" dirty="0"/>
              <a:t>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3A189-7DAE-4BD5-9A84-148493D2D76B}"/>
              </a:ext>
            </a:extLst>
          </p:cNvPr>
          <p:cNvSpPr txBox="1"/>
          <p:nvPr/>
        </p:nvSpPr>
        <p:spPr>
          <a:xfrm>
            <a:off x="2999656" y="1123146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The volume of business data doubles every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92E8A-FA8D-4BF7-8444-7E614AA174C0}"/>
              </a:ext>
            </a:extLst>
          </p:cNvPr>
          <p:cNvSpPr/>
          <p:nvPr/>
        </p:nvSpPr>
        <p:spPr>
          <a:xfrm>
            <a:off x="2927648" y="2402741"/>
            <a:ext cx="2592288" cy="34563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0" dirty="0"/>
              <a:t>90%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7601D-2D1F-4B7F-922A-491C31C1F72A}"/>
              </a:ext>
            </a:extLst>
          </p:cNvPr>
          <p:cNvSpPr txBox="1"/>
          <p:nvPr/>
        </p:nvSpPr>
        <p:spPr>
          <a:xfrm>
            <a:off x="3214812" y="3943073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Of the World’s Data was Created in the Last Two Years</a:t>
            </a:r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2D20A0D7-30F1-4ACA-A683-87D71BC3893D}"/>
              </a:ext>
            </a:extLst>
          </p:cNvPr>
          <p:cNvSpPr/>
          <p:nvPr/>
        </p:nvSpPr>
        <p:spPr>
          <a:xfrm rot="10800000">
            <a:off x="5735960" y="890573"/>
            <a:ext cx="3096344" cy="2304256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49F28-029C-4BCB-ADCD-AB1BE6935778}"/>
              </a:ext>
            </a:extLst>
          </p:cNvPr>
          <p:cNvSpPr txBox="1"/>
          <p:nvPr/>
        </p:nvSpPr>
        <p:spPr>
          <a:xfrm>
            <a:off x="5784939" y="1123146"/>
            <a:ext cx="2781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average online shopping cart size increases 10-15% as a result of personalised advertising using customer information obtained through Big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C7A5F0-BD75-4ABB-9A98-D9BFCC5687EB}"/>
              </a:ext>
            </a:extLst>
          </p:cNvPr>
          <p:cNvSpPr/>
          <p:nvPr/>
        </p:nvSpPr>
        <p:spPr>
          <a:xfrm>
            <a:off x="381000" y="3266837"/>
            <a:ext cx="2304256" cy="25922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dirty="0"/>
              <a:t>900 Exabytes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07472-DC04-4F87-A416-E1DAAA7357CD}"/>
              </a:ext>
            </a:extLst>
          </p:cNvPr>
          <p:cNvSpPr txBox="1"/>
          <p:nvPr/>
        </p:nvSpPr>
        <p:spPr>
          <a:xfrm>
            <a:off x="525016" y="4418965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900 Billion GB, the amount of Digital data in existence, 70% created by individuals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3B4E7A-E1E2-47BB-A265-B5A786A93D38}"/>
              </a:ext>
            </a:extLst>
          </p:cNvPr>
          <p:cNvSpPr/>
          <p:nvPr/>
        </p:nvSpPr>
        <p:spPr>
          <a:xfrm>
            <a:off x="5735960" y="3482861"/>
            <a:ext cx="3096344" cy="24482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GB" sz="4800" dirty="0"/>
              <a:t>Walmart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DF599-E00D-4E7C-B56D-A971374A41FE}"/>
              </a:ext>
            </a:extLst>
          </p:cNvPr>
          <p:cNvSpPr txBox="1"/>
          <p:nvPr/>
        </p:nvSpPr>
        <p:spPr>
          <a:xfrm>
            <a:off x="6771875" y="3563985"/>
            <a:ext cx="1750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Collects 2.5 Petabytes of data every hour from customer transactions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885899-4452-4B97-B4CC-CB19D089663D}"/>
              </a:ext>
            </a:extLst>
          </p:cNvPr>
          <p:cNvSpPr/>
          <p:nvPr/>
        </p:nvSpPr>
        <p:spPr>
          <a:xfrm>
            <a:off x="8976320" y="879595"/>
            <a:ext cx="2834680" cy="49795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dirty="0"/>
              <a:t>Every Minute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3D9BC-F36D-4CC8-B2B0-A3104CFF4C8C}"/>
              </a:ext>
            </a:extLst>
          </p:cNvPr>
          <p:cNvSpPr txBox="1"/>
          <p:nvPr/>
        </p:nvSpPr>
        <p:spPr>
          <a:xfrm>
            <a:off x="8976319" y="1394629"/>
            <a:ext cx="2834681" cy="44012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72 hours of video uploaded to </a:t>
            </a:r>
            <a:r>
              <a:rPr lang="en-GB" sz="2000" dirty="0" err="1">
                <a:solidFill>
                  <a:schemeClr val="bg1"/>
                </a:solidFill>
              </a:rPr>
              <a:t>Youtube</a:t>
            </a:r>
            <a:endParaRPr lang="en-GB" sz="20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4M Google searches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280,000 Tweets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500,000 Tinder swipes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Amazon makes $83k revenue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24,000 Hours of calls on Skype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350,000 photos shared on WhatsApp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F6469-69A2-4F7A-B18D-A8EED43B7087}"/>
              </a:ext>
            </a:extLst>
          </p:cNvPr>
          <p:cNvSpPr txBox="1"/>
          <p:nvPr/>
        </p:nvSpPr>
        <p:spPr>
          <a:xfrm>
            <a:off x="301191" y="5857527"/>
            <a:ext cx="5501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* Quintillion is 1 with 18 zeros, a million is 1 with 6 zeros (US scale)</a:t>
            </a:r>
          </a:p>
        </p:txBody>
      </p:sp>
    </p:spTree>
    <p:extLst>
      <p:ext uri="{BB962C8B-B14F-4D97-AF65-F5344CB8AC3E}">
        <p14:creationId xmlns:p14="http://schemas.microsoft.com/office/powerpoint/2010/main" val="268927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04B3F-82EE-4100-9F45-A6F45A0F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Technology Developed by a Broad Section of Internet Companies</a:t>
            </a:r>
          </a:p>
        </p:txBody>
      </p:sp>
      <p:pic>
        <p:nvPicPr>
          <p:cNvPr id="4098" name="Picture 2" descr="Image result for twitter image">
            <a:extLst>
              <a:ext uri="{FF2B5EF4-FFF2-40B4-BE49-F238E27FC236}">
                <a16:creationId xmlns:a16="http://schemas.microsoft.com/office/drawing/2014/main" id="{F698F959-ECB2-4FC7-91BA-B754E2C6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7" y="1971984"/>
            <a:ext cx="1977008" cy="197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linkedin image">
            <a:extLst>
              <a:ext uri="{FF2B5EF4-FFF2-40B4-BE49-F238E27FC236}">
                <a16:creationId xmlns:a16="http://schemas.microsoft.com/office/drawing/2014/main" id="{26752F5D-AF95-44D4-BA86-F195FD83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636" y="2088232"/>
            <a:ext cx="2555776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potify image">
            <a:extLst>
              <a:ext uri="{FF2B5EF4-FFF2-40B4-BE49-F238E27FC236}">
                <a16:creationId xmlns:a16="http://schemas.microsoft.com/office/drawing/2014/main" id="{34109141-47BF-4B42-A127-C5A6C20C4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06" y="2001528"/>
            <a:ext cx="1698648" cy="16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hubspot image">
            <a:extLst>
              <a:ext uri="{FF2B5EF4-FFF2-40B4-BE49-F238E27FC236}">
                <a16:creationId xmlns:a16="http://schemas.microsoft.com/office/drawing/2014/main" id="{E81881EA-CDAB-4848-81F9-EF40936E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2404530"/>
            <a:ext cx="2779787" cy="1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uber image">
            <a:extLst>
              <a:ext uri="{FF2B5EF4-FFF2-40B4-BE49-F238E27FC236}">
                <a16:creationId xmlns:a16="http://schemas.microsoft.com/office/drawing/2014/main" id="{8793D5E9-F30B-4273-A61C-89DB5EAD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9" y="4405064"/>
            <a:ext cx="2941364" cy="15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tflix image">
            <a:extLst>
              <a:ext uri="{FF2B5EF4-FFF2-40B4-BE49-F238E27FC236}">
                <a16:creationId xmlns:a16="http://schemas.microsoft.com/office/drawing/2014/main" id="{C9E7F8DD-A4BE-49FB-AB0C-6B84825E7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4454590"/>
            <a:ext cx="2880884" cy="133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airbnb image">
            <a:extLst>
              <a:ext uri="{FF2B5EF4-FFF2-40B4-BE49-F238E27FC236}">
                <a16:creationId xmlns:a16="http://schemas.microsoft.com/office/drawing/2014/main" id="{0645B994-B27D-4B56-AF01-21EFA973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4524217"/>
            <a:ext cx="2667059" cy="11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004A1B-9BBD-4131-939A-9020BD7B4791}"/>
              </a:ext>
            </a:extLst>
          </p:cNvPr>
          <p:cNvSpPr txBox="1"/>
          <p:nvPr/>
        </p:nvSpPr>
        <p:spPr>
          <a:xfrm>
            <a:off x="359417" y="1331476"/>
            <a:ext cx="1140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Early Adopters – Searching for a better way to understand their customers, seek opportunity, make decisions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E7CC7-EDF8-4183-9F7A-CB7DC9FB5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942" y="4798259"/>
            <a:ext cx="1885301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5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sultancy Template" id="{C067D3C1-674E-4D30-9350-53AEF539E81C}" vid="{C7A803EF-3160-4A61-B14D-ABCFEEA7F1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Sage_BrandPPTTemplate_16x9</Template>
  <TotalTime>4225</TotalTime>
  <Words>2614</Words>
  <Application>Microsoft Office PowerPoint</Application>
  <PresentationFormat>Widescreen</PresentationFormat>
  <Paragraphs>478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Source Sans Pro</vt:lpstr>
      <vt:lpstr>Source Sans Pro Light</vt:lpstr>
      <vt:lpstr>Office Theme</vt:lpstr>
      <vt:lpstr>Data Science Blueprint</vt:lpstr>
      <vt:lpstr>Scenario: B2B</vt:lpstr>
      <vt:lpstr>Why Big Data &amp; Data Science Became Important</vt:lpstr>
      <vt:lpstr>Traditional Approach</vt:lpstr>
      <vt:lpstr>Data Analysis Before Digital Transformation</vt:lpstr>
      <vt:lpstr>Changing Shape of Data, Impact …</vt:lpstr>
      <vt:lpstr>Why Did Data Change?</vt:lpstr>
      <vt:lpstr>And It Got Big</vt:lpstr>
      <vt:lpstr>Technology Developed by a Broad Section of Internet Companies</vt:lpstr>
      <vt:lpstr>They’re Not Alone …</vt:lpstr>
      <vt:lpstr>A New Approach ….</vt:lpstr>
      <vt:lpstr>New Benefits…</vt:lpstr>
      <vt:lpstr>Success From New and Existing Roles</vt:lpstr>
      <vt:lpstr>New Approach Combined With The Old</vt:lpstr>
      <vt:lpstr>Underpinned by Different Technology &amp; Skills</vt:lpstr>
      <vt:lpstr>Opportunities</vt:lpstr>
      <vt:lpstr>Big Data Underpinned by Open Source</vt:lpstr>
      <vt:lpstr>Big Data Architecture</vt:lpstr>
      <vt:lpstr>Appendix</vt:lpstr>
      <vt:lpstr>We’re Unstructured!</vt:lpstr>
      <vt:lpstr>How can Technology Enable Insight</vt:lpstr>
      <vt:lpstr>Backup Slides</vt:lpstr>
      <vt:lpstr>The Four V’s</vt:lpstr>
      <vt:lpstr>A Central Nervous System</vt:lpstr>
      <vt:lpstr>Traditional Approaches Some Overlaps with Machine Learning ….</vt:lpstr>
      <vt:lpstr>Machine Learning</vt:lpstr>
      <vt:lpstr>How Does It Work?</vt:lpstr>
      <vt:lpstr>The Training Process</vt:lpstr>
      <vt:lpstr>Computers dig Data Structures &amp; Binary Data</vt:lpstr>
      <vt:lpstr>History</vt:lpstr>
      <vt:lpstr>Natural Language Processing (NLP)</vt:lpstr>
      <vt:lpstr>Why is NLP Hard?</vt:lpstr>
      <vt:lpstr>How does it Work?</vt:lpstr>
      <vt:lpstr>Persuasion in Technology</vt:lpstr>
      <vt:lpstr>Persuasion isn’t New</vt:lpstr>
      <vt:lpstr>WWF – Saatchi &amp; Saatchi</vt:lpstr>
      <vt:lpstr>Persuasion in Technology</vt:lpstr>
      <vt:lpstr>What is it, Persuasion?</vt:lpstr>
      <vt:lpstr>Perspectives</vt:lpstr>
      <vt:lpstr>Why Data Is Hard To Move …</vt:lpstr>
      <vt:lpstr>Streaming Makes It Harder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Architecture and Blueprint</dc:title>
  <dc:subject>Data Science</dc:subject>
  <dc:creator>Hocking, James</dc:creator>
  <cp:lastModifiedBy>James Hocking</cp:lastModifiedBy>
  <cp:revision>16</cp:revision>
  <cp:lastPrinted>2015-12-07T03:03:55Z</cp:lastPrinted>
  <dcterms:created xsi:type="dcterms:W3CDTF">2017-01-13T10:41:57Z</dcterms:created>
  <dcterms:modified xsi:type="dcterms:W3CDTF">2024-02-23T13:47:34Z</dcterms:modified>
  <cp:category>Data Science</cp:category>
</cp:coreProperties>
</file>